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471" r:id="rId2"/>
    <p:sldId id="924" r:id="rId3"/>
    <p:sldId id="830" r:id="rId4"/>
    <p:sldId id="835" r:id="rId5"/>
    <p:sldId id="868" r:id="rId6"/>
    <p:sldId id="421" r:id="rId7"/>
    <p:sldId id="904" r:id="rId8"/>
    <p:sldId id="905" r:id="rId9"/>
    <p:sldId id="906" r:id="rId10"/>
    <p:sldId id="912" r:id="rId11"/>
    <p:sldId id="810" r:id="rId12"/>
    <p:sldId id="907" r:id="rId13"/>
    <p:sldId id="921" r:id="rId14"/>
    <p:sldId id="916" r:id="rId15"/>
    <p:sldId id="917" r:id="rId16"/>
    <p:sldId id="918" r:id="rId17"/>
    <p:sldId id="920" r:id="rId18"/>
    <p:sldId id="789" r:id="rId19"/>
    <p:sldId id="791" r:id="rId20"/>
    <p:sldId id="796" r:id="rId21"/>
    <p:sldId id="792" r:id="rId22"/>
    <p:sldId id="798" r:id="rId23"/>
    <p:sldId id="799" r:id="rId24"/>
    <p:sldId id="800" r:id="rId25"/>
    <p:sldId id="812" r:id="rId26"/>
    <p:sldId id="922" r:id="rId27"/>
    <p:sldId id="819" r:id="rId28"/>
    <p:sldId id="908" r:id="rId29"/>
    <p:sldId id="909" r:id="rId30"/>
    <p:sldId id="814" r:id="rId31"/>
    <p:sldId id="824" r:id="rId32"/>
    <p:sldId id="829" r:id="rId33"/>
    <p:sldId id="815" r:id="rId34"/>
    <p:sldId id="910" r:id="rId35"/>
    <p:sldId id="811" r:id="rId36"/>
    <p:sldId id="832" r:id="rId37"/>
    <p:sldId id="911" r:id="rId38"/>
    <p:sldId id="834" r:id="rId39"/>
    <p:sldId id="826" r:id="rId40"/>
    <p:sldId id="828" r:id="rId41"/>
    <p:sldId id="596" r:id="rId42"/>
    <p:sldId id="842" r:id="rId43"/>
    <p:sldId id="843" r:id="rId44"/>
    <p:sldId id="598" r:id="rId45"/>
    <p:sldId id="599" r:id="rId46"/>
    <p:sldId id="606" r:id="rId47"/>
    <p:sldId id="782" r:id="rId48"/>
    <p:sldId id="783" r:id="rId49"/>
    <p:sldId id="923" r:id="rId50"/>
    <p:sldId id="836" r:id="rId51"/>
    <p:sldId id="844"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gruti Gadekar" initials="JG" lastIdx="7" clrIdx="0"/>
  <p:cmAuthor id="1" name="Kelly O'Brien" initials="KO" lastIdx="18" clrIdx="1">
    <p:extLst>
      <p:ext uri="{19B8F6BF-5375-455C-9EA6-DF929625EA0E}">
        <p15:presenceInfo xmlns:p15="http://schemas.microsoft.com/office/powerpoint/2012/main" userId="Kelly O'Bri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2A"/>
    <a:srgbClr val="0000FF"/>
    <a:srgbClr val="477D59"/>
    <a:srgbClr val="FFFFFF"/>
    <a:srgbClr val="F2871F"/>
    <a:srgbClr val="DAE5F2"/>
    <a:srgbClr val="D7EBF5"/>
    <a:srgbClr val="CCECFF"/>
    <a:srgbClr val="DFDDF7"/>
    <a:srgbClr val="E3EB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2801" autoAdjust="0"/>
  </p:normalViewPr>
  <p:slideViewPr>
    <p:cSldViewPr>
      <p:cViewPr varScale="1">
        <p:scale>
          <a:sx n="110" d="100"/>
          <a:sy n="110" d="100"/>
        </p:scale>
        <p:origin x="696" y="108"/>
      </p:cViewPr>
      <p:guideLst>
        <p:guide orient="horz" pos="2160"/>
        <p:guide pos="2880"/>
      </p:guideLst>
    </p:cSldViewPr>
  </p:slideViewPr>
  <p:notesTextViewPr>
    <p:cViewPr>
      <p:scale>
        <a:sx n="20" d="100"/>
        <a:sy n="20" d="100"/>
      </p:scale>
      <p:origin x="0" y="0"/>
    </p:cViewPr>
  </p:notesTextViewPr>
  <p:sorterViewPr>
    <p:cViewPr>
      <p:scale>
        <a:sx n="100" d="100"/>
        <a:sy n="100" d="100"/>
      </p:scale>
      <p:origin x="0" y="-27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BE61AA-7EA1-4D72-A013-B26ADC009518}" type="datetimeFigureOut">
              <a:rPr lang="en-US" smtClean="0"/>
              <a:t>8/17/2020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F60B61-172D-4509-B931-6E88C4E54591}" type="slidenum">
              <a:rPr lang="en-US" smtClean="0"/>
              <a:t>‹#›</a:t>
            </a:fld>
            <a:endParaRPr lang="en-US" dirty="0"/>
          </a:p>
        </p:txBody>
      </p:sp>
    </p:spTree>
    <p:extLst>
      <p:ext uri="{BB962C8B-B14F-4D97-AF65-F5344CB8AC3E}">
        <p14:creationId xmlns:p14="http://schemas.microsoft.com/office/powerpoint/2010/main" val="1416066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Intelligent_Transportation_System" TargetMode="External"/><Relationship Id="rId3" Type="http://schemas.openxmlformats.org/officeDocument/2006/relationships/hyperlink" Target="http://en.wikipedia.org/wiki/Space_syntax" TargetMode="External"/><Relationship Id="rId7" Type="http://schemas.openxmlformats.org/officeDocument/2006/relationships/hyperlink" Target="http://en.wikipedia.org/wiki/Bicycle_transportation_engineering"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en.wikipedia.org/wiki/Utility_cycling" TargetMode="External"/><Relationship Id="rId5" Type="http://schemas.openxmlformats.org/officeDocument/2006/relationships/hyperlink" Target="http://en.wikipedia.org/wiki/Transportation_planning" TargetMode="External"/><Relationship Id="rId10" Type="http://schemas.openxmlformats.org/officeDocument/2006/relationships/hyperlink" Target="http://en.wikipedia.org/wiki/Principles_of_Intelligent_Urbanism" TargetMode="External"/><Relationship Id="rId4" Type="http://schemas.openxmlformats.org/officeDocument/2006/relationships/hyperlink" Target="http://en.wikipedia.org/wiki/Transportation_forecasting" TargetMode="External"/><Relationship Id="rId9" Type="http://schemas.openxmlformats.org/officeDocument/2006/relationships/hyperlink" Target="http://en.wikipedia.org/wiki/Pavement_engineerin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en.wikipedia.org/wiki/Intelligent_Transportation_System" TargetMode="External"/><Relationship Id="rId3" Type="http://schemas.openxmlformats.org/officeDocument/2006/relationships/hyperlink" Target="http://en.wikipedia.org/wiki/Space_syntax" TargetMode="External"/><Relationship Id="rId7" Type="http://schemas.openxmlformats.org/officeDocument/2006/relationships/hyperlink" Target="http://en.wikipedia.org/wiki/Bicycle_transportation_engineering"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en.wikipedia.org/wiki/Utility_cycling" TargetMode="External"/><Relationship Id="rId5" Type="http://schemas.openxmlformats.org/officeDocument/2006/relationships/hyperlink" Target="http://en.wikipedia.org/wiki/Transportation_planning" TargetMode="External"/><Relationship Id="rId10" Type="http://schemas.openxmlformats.org/officeDocument/2006/relationships/hyperlink" Target="http://en.wikipedia.org/wiki/Principles_of_Intelligent_Urbanism" TargetMode="External"/><Relationship Id="rId4" Type="http://schemas.openxmlformats.org/officeDocument/2006/relationships/hyperlink" Target="http://en.wikipedia.org/wiki/Transportation_forecasting" TargetMode="External"/><Relationship Id="rId9" Type="http://schemas.openxmlformats.org/officeDocument/2006/relationships/hyperlink" Target="http://en.wikipedia.org/wiki/Pavement_engineering"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en.wikipedia.org/wiki/Intelligent_Transportation_System" TargetMode="External"/><Relationship Id="rId3" Type="http://schemas.openxmlformats.org/officeDocument/2006/relationships/hyperlink" Target="http://en.wikipedia.org/wiki/Space_syntax" TargetMode="External"/><Relationship Id="rId7" Type="http://schemas.openxmlformats.org/officeDocument/2006/relationships/hyperlink" Target="http://en.wikipedia.org/wiki/Bicycle_transportation_engineering"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en.wikipedia.org/wiki/Utility_cycling" TargetMode="External"/><Relationship Id="rId5" Type="http://schemas.openxmlformats.org/officeDocument/2006/relationships/hyperlink" Target="http://en.wikipedia.org/wiki/Transportation_planning" TargetMode="External"/><Relationship Id="rId10" Type="http://schemas.openxmlformats.org/officeDocument/2006/relationships/hyperlink" Target="http://en.wikipedia.org/wiki/Principles_of_Intelligent_Urbanism" TargetMode="External"/><Relationship Id="rId4" Type="http://schemas.openxmlformats.org/officeDocument/2006/relationships/hyperlink" Target="http://en.wikipedia.org/wiki/Transportation_forecasting" TargetMode="External"/><Relationship Id="rId9" Type="http://schemas.openxmlformats.org/officeDocument/2006/relationships/hyperlink" Target="http://en.wikipedia.org/wiki/Pavement_engineering"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en.wikipedia.org/wiki/Intelligent_Transportation_System" TargetMode="External"/><Relationship Id="rId3" Type="http://schemas.openxmlformats.org/officeDocument/2006/relationships/hyperlink" Target="http://en.wikipedia.org/wiki/Space_syntax" TargetMode="External"/><Relationship Id="rId7" Type="http://schemas.openxmlformats.org/officeDocument/2006/relationships/hyperlink" Target="http://en.wikipedia.org/wiki/Bicycle_transportation_engineering"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en.wikipedia.org/wiki/Utility_cycling" TargetMode="External"/><Relationship Id="rId5" Type="http://schemas.openxmlformats.org/officeDocument/2006/relationships/hyperlink" Target="http://en.wikipedia.org/wiki/Transportation_planning" TargetMode="External"/><Relationship Id="rId10" Type="http://schemas.openxmlformats.org/officeDocument/2006/relationships/hyperlink" Target="http://en.wikipedia.org/wiki/Principles_of_Intelligent_Urbanism" TargetMode="External"/><Relationship Id="rId4" Type="http://schemas.openxmlformats.org/officeDocument/2006/relationships/hyperlink" Target="http://en.wikipedia.org/wiki/Transportation_forecasting" TargetMode="External"/><Relationship Id="rId9" Type="http://schemas.openxmlformats.org/officeDocument/2006/relationships/hyperlink" Target="http://en.wikipedia.org/wiki/Pavement_engineering"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en.wikipedia.org/wiki/Intelligent_Transportation_System" TargetMode="External"/><Relationship Id="rId3" Type="http://schemas.openxmlformats.org/officeDocument/2006/relationships/hyperlink" Target="http://en.wikipedia.org/wiki/Space_syntax" TargetMode="External"/><Relationship Id="rId7" Type="http://schemas.openxmlformats.org/officeDocument/2006/relationships/hyperlink" Target="http://en.wikipedia.org/wiki/Bicycle_transportation_engineering"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en.wikipedia.org/wiki/Utility_cycling" TargetMode="External"/><Relationship Id="rId5" Type="http://schemas.openxmlformats.org/officeDocument/2006/relationships/hyperlink" Target="http://en.wikipedia.org/wiki/Transportation_planning" TargetMode="External"/><Relationship Id="rId10" Type="http://schemas.openxmlformats.org/officeDocument/2006/relationships/hyperlink" Target="http://en.wikipedia.org/wiki/Principles_of_Intelligent_Urbanism" TargetMode="External"/><Relationship Id="rId4" Type="http://schemas.openxmlformats.org/officeDocument/2006/relationships/hyperlink" Target="http://en.wikipedia.org/wiki/Transportation_forecasting" TargetMode="External"/><Relationship Id="rId9" Type="http://schemas.openxmlformats.org/officeDocument/2006/relationships/hyperlink" Target="http://en.wikipedia.org/wiki/Pavement_engineering"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en.wikipedia.org/wiki/Intelligent_Transportation_System" TargetMode="External"/><Relationship Id="rId3" Type="http://schemas.openxmlformats.org/officeDocument/2006/relationships/hyperlink" Target="http://en.wikipedia.org/wiki/Space_syntax" TargetMode="External"/><Relationship Id="rId7" Type="http://schemas.openxmlformats.org/officeDocument/2006/relationships/hyperlink" Target="http://en.wikipedia.org/wiki/Bicycle_transportation_engineering"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en.wikipedia.org/wiki/Utility_cycling" TargetMode="External"/><Relationship Id="rId5" Type="http://schemas.openxmlformats.org/officeDocument/2006/relationships/hyperlink" Target="http://en.wikipedia.org/wiki/Transportation_planning" TargetMode="External"/><Relationship Id="rId10" Type="http://schemas.openxmlformats.org/officeDocument/2006/relationships/hyperlink" Target="http://en.wikipedia.org/wiki/Principles_of_Intelligent_Urbanism" TargetMode="External"/><Relationship Id="rId4" Type="http://schemas.openxmlformats.org/officeDocument/2006/relationships/hyperlink" Target="http://en.wikipedia.org/wiki/Transportation_forecasting" TargetMode="External"/><Relationship Id="rId9" Type="http://schemas.openxmlformats.org/officeDocument/2006/relationships/hyperlink" Target="http://en.wikipedia.org/wiki/Pavement_engineering"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en.wikipedia.org/wiki/Intelligent_Transportation_System" TargetMode="External"/><Relationship Id="rId3" Type="http://schemas.openxmlformats.org/officeDocument/2006/relationships/hyperlink" Target="http://en.wikipedia.org/wiki/Space_syntax" TargetMode="External"/><Relationship Id="rId7" Type="http://schemas.openxmlformats.org/officeDocument/2006/relationships/hyperlink" Target="http://en.wikipedia.org/wiki/Bicycle_transportation_engineering"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en.wikipedia.org/wiki/Utility_cycling" TargetMode="External"/><Relationship Id="rId5" Type="http://schemas.openxmlformats.org/officeDocument/2006/relationships/hyperlink" Target="http://en.wikipedia.org/wiki/Transportation_planning" TargetMode="External"/><Relationship Id="rId10" Type="http://schemas.openxmlformats.org/officeDocument/2006/relationships/hyperlink" Target="http://en.wikipedia.org/wiki/Principles_of_Intelligent_Urbanism" TargetMode="External"/><Relationship Id="rId4" Type="http://schemas.openxmlformats.org/officeDocument/2006/relationships/hyperlink" Target="http://en.wikipedia.org/wiki/Transportation_forecasting" TargetMode="External"/><Relationship Id="rId9" Type="http://schemas.openxmlformats.org/officeDocument/2006/relationships/hyperlink" Target="http://en.wikipedia.org/wiki/Pavement_engineering"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en.wikipedia.org/wiki/Intelligent_Transportation_System" TargetMode="External"/><Relationship Id="rId3" Type="http://schemas.openxmlformats.org/officeDocument/2006/relationships/hyperlink" Target="http://en.wikipedia.org/wiki/Space_syntax" TargetMode="External"/><Relationship Id="rId7" Type="http://schemas.openxmlformats.org/officeDocument/2006/relationships/hyperlink" Target="http://en.wikipedia.org/wiki/Bicycle_transportation_engineering"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en.wikipedia.org/wiki/Utility_cycling" TargetMode="External"/><Relationship Id="rId5" Type="http://schemas.openxmlformats.org/officeDocument/2006/relationships/hyperlink" Target="http://en.wikipedia.org/wiki/Transportation_planning" TargetMode="External"/><Relationship Id="rId10" Type="http://schemas.openxmlformats.org/officeDocument/2006/relationships/hyperlink" Target="http://en.wikipedia.org/wiki/Principles_of_Intelligent_Urbanism" TargetMode="External"/><Relationship Id="rId4" Type="http://schemas.openxmlformats.org/officeDocument/2006/relationships/hyperlink" Target="http://en.wikipedia.org/wiki/Transportation_forecasting" TargetMode="External"/><Relationship Id="rId9" Type="http://schemas.openxmlformats.org/officeDocument/2006/relationships/hyperlink" Target="http://en.wikipedia.org/wiki/Pavement_engineering"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Intelligent_Transportation_System" TargetMode="External"/><Relationship Id="rId3" Type="http://schemas.openxmlformats.org/officeDocument/2006/relationships/hyperlink" Target="http://en.wikipedia.org/wiki/Space_syntax" TargetMode="External"/><Relationship Id="rId7" Type="http://schemas.openxmlformats.org/officeDocument/2006/relationships/hyperlink" Target="http://en.wikipedia.org/wiki/Bicycle_transportation_engineering"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n.wikipedia.org/wiki/Utility_cycling" TargetMode="External"/><Relationship Id="rId5" Type="http://schemas.openxmlformats.org/officeDocument/2006/relationships/hyperlink" Target="http://en.wikipedia.org/wiki/Transportation_planning" TargetMode="External"/><Relationship Id="rId10" Type="http://schemas.openxmlformats.org/officeDocument/2006/relationships/hyperlink" Target="http://en.wikipedia.org/wiki/Principles_of_Intelligent_Urbanism" TargetMode="External"/><Relationship Id="rId4" Type="http://schemas.openxmlformats.org/officeDocument/2006/relationships/hyperlink" Target="http://en.wikipedia.org/wiki/Transportation_forecasting" TargetMode="External"/><Relationship Id="rId9" Type="http://schemas.openxmlformats.org/officeDocument/2006/relationships/hyperlink" Target="http://en.wikipedia.org/wiki/Pavement_engineering" TargetMode="Externa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en.wikipedia.org/wiki/Intelligent_Transportation_System" TargetMode="External"/><Relationship Id="rId3" Type="http://schemas.openxmlformats.org/officeDocument/2006/relationships/hyperlink" Target="http://en.wikipedia.org/wiki/Space_syntax" TargetMode="External"/><Relationship Id="rId7" Type="http://schemas.openxmlformats.org/officeDocument/2006/relationships/hyperlink" Target="http://en.wikipedia.org/wiki/Bicycle_transportation_engineering"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en.wikipedia.org/wiki/Utility_cycling" TargetMode="External"/><Relationship Id="rId5" Type="http://schemas.openxmlformats.org/officeDocument/2006/relationships/hyperlink" Target="http://en.wikipedia.org/wiki/Transportation_planning" TargetMode="External"/><Relationship Id="rId10" Type="http://schemas.openxmlformats.org/officeDocument/2006/relationships/hyperlink" Target="http://en.wikipedia.org/wiki/Principles_of_Intelligent_Urbanism" TargetMode="External"/><Relationship Id="rId4" Type="http://schemas.openxmlformats.org/officeDocument/2006/relationships/hyperlink" Target="http://en.wikipedia.org/wiki/Transportation_forecasting" TargetMode="External"/><Relationship Id="rId9" Type="http://schemas.openxmlformats.org/officeDocument/2006/relationships/hyperlink" Target="http://en.wikipedia.org/wiki/Pavement_engineering" TargetMode="Externa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en.wikipedia.org/wiki/Intelligent_Transportation_System" TargetMode="External"/><Relationship Id="rId3" Type="http://schemas.openxmlformats.org/officeDocument/2006/relationships/hyperlink" Target="http://en.wikipedia.org/wiki/Space_syntax" TargetMode="External"/><Relationship Id="rId7" Type="http://schemas.openxmlformats.org/officeDocument/2006/relationships/hyperlink" Target="http://en.wikipedia.org/wiki/Bicycle_transportation_engineering"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en.wikipedia.org/wiki/Utility_cycling" TargetMode="External"/><Relationship Id="rId5" Type="http://schemas.openxmlformats.org/officeDocument/2006/relationships/hyperlink" Target="http://en.wikipedia.org/wiki/Transportation_planning" TargetMode="External"/><Relationship Id="rId10" Type="http://schemas.openxmlformats.org/officeDocument/2006/relationships/hyperlink" Target="http://en.wikipedia.org/wiki/Principles_of_Intelligent_Urbanism" TargetMode="External"/><Relationship Id="rId4" Type="http://schemas.openxmlformats.org/officeDocument/2006/relationships/hyperlink" Target="http://en.wikipedia.org/wiki/Transportation_forecasting" TargetMode="External"/><Relationship Id="rId9" Type="http://schemas.openxmlformats.org/officeDocument/2006/relationships/hyperlink" Target="http://en.wikipedia.org/wiki/Pavement_engineering"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en.wikipedia.org/wiki/Intelligent_Transportation_System" TargetMode="External"/><Relationship Id="rId3" Type="http://schemas.openxmlformats.org/officeDocument/2006/relationships/hyperlink" Target="http://en.wikipedia.org/wiki/Space_syntax" TargetMode="External"/><Relationship Id="rId7" Type="http://schemas.openxmlformats.org/officeDocument/2006/relationships/hyperlink" Target="http://en.wikipedia.org/wiki/Bicycle_transportation_engineering"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en.wikipedia.org/wiki/Utility_cycling" TargetMode="External"/><Relationship Id="rId5" Type="http://schemas.openxmlformats.org/officeDocument/2006/relationships/hyperlink" Target="http://en.wikipedia.org/wiki/Transportation_planning" TargetMode="External"/><Relationship Id="rId10" Type="http://schemas.openxmlformats.org/officeDocument/2006/relationships/hyperlink" Target="http://en.wikipedia.org/wiki/Principles_of_Intelligent_Urbanism" TargetMode="External"/><Relationship Id="rId4" Type="http://schemas.openxmlformats.org/officeDocument/2006/relationships/hyperlink" Target="http://en.wikipedia.org/wiki/Transportation_forecasting" TargetMode="External"/><Relationship Id="rId9" Type="http://schemas.openxmlformats.org/officeDocument/2006/relationships/hyperlink" Target="http://en.wikipedia.org/wiki/Pavement_engineering"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en.wikipedia.org/wiki/Intelligent_Transportation_System" TargetMode="External"/><Relationship Id="rId3" Type="http://schemas.openxmlformats.org/officeDocument/2006/relationships/hyperlink" Target="http://en.wikipedia.org/wiki/Space_syntax" TargetMode="External"/><Relationship Id="rId7" Type="http://schemas.openxmlformats.org/officeDocument/2006/relationships/hyperlink" Target="http://en.wikipedia.org/wiki/Bicycle_transportation_engineering"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en.wikipedia.org/wiki/Utility_cycling" TargetMode="External"/><Relationship Id="rId5" Type="http://schemas.openxmlformats.org/officeDocument/2006/relationships/hyperlink" Target="http://en.wikipedia.org/wiki/Transportation_planning" TargetMode="External"/><Relationship Id="rId10" Type="http://schemas.openxmlformats.org/officeDocument/2006/relationships/hyperlink" Target="http://en.wikipedia.org/wiki/Principles_of_Intelligent_Urbanism" TargetMode="External"/><Relationship Id="rId4" Type="http://schemas.openxmlformats.org/officeDocument/2006/relationships/hyperlink" Target="http://en.wikipedia.org/wiki/Transportation_forecasting" TargetMode="External"/><Relationship Id="rId9" Type="http://schemas.openxmlformats.org/officeDocument/2006/relationships/hyperlink" Target="http://en.wikipedia.org/wiki/Pavement_engineering"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en.wikipedia.org/wiki/Intelligent_Transportation_System" TargetMode="External"/><Relationship Id="rId3" Type="http://schemas.openxmlformats.org/officeDocument/2006/relationships/hyperlink" Target="http://en.wikipedia.org/wiki/Space_syntax" TargetMode="External"/><Relationship Id="rId7" Type="http://schemas.openxmlformats.org/officeDocument/2006/relationships/hyperlink" Target="http://en.wikipedia.org/wiki/Bicycle_transportation_engineering"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en.wikipedia.org/wiki/Utility_cycling" TargetMode="External"/><Relationship Id="rId5" Type="http://schemas.openxmlformats.org/officeDocument/2006/relationships/hyperlink" Target="http://en.wikipedia.org/wiki/Transportation_planning" TargetMode="External"/><Relationship Id="rId10" Type="http://schemas.openxmlformats.org/officeDocument/2006/relationships/hyperlink" Target="http://en.wikipedia.org/wiki/Principles_of_Intelligent_Urbanism" TargetMode="External"/><Relationship Id="rId4" Type="http://schemas.openxmlformats.org/officeDocument/2006/relationships/hyperlink" Target="http://en.wikipedia.org/wiki/Transportation_forecasting" TargetMode="External"/><Relationship Id="rId9" Type="http://schemas.openxmlformats.org/officeDocument/2006/relationships/hyperlink" Target="http://en.wikipedia.org/wiki/Pavement_engineering" TargetMode="Externa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en.wikipedia.org/wiki/Intelligent_Transportation_System" TargetMode="External"/><Relationship Id="rId3" Type="http://schemas.openxmlformats.org/officeDocument/2006/relationships/hyperlink" Target="http://en.wikipedia.org/wiki/Space_syntax" TargetMode="External"/><Relationship Id="rId7" Type="http://schemas.openxmlformats.org/officeDocument/2006/relationships/hyperlink" Target="http://en.wikipedia.org/wiki/Bicycle_transportation_engineering"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en.wikipedia.org/wiki/Utility_cycling" TargetMode="External"/><Relationship Id="rId5" Type="http://schemas.openxmlformats.org/officeDocument/2006/relationships/hyperlink" Target="http://en.wikipedia.org/wiki/Transportation_planning" TargetMode="External"/><Relationship Id="rId10" Type="http://schemas.openxmlformats.org/officeDocument/2006/relationships/hyperlink" Target="http://en.wikipedia.org/wiki/Principles_of_Intelligent_Urbanism" TargetMode="External"/><Relationship Id="rId4" Type="http://schemas.openxmlformats.org/officeDocument/2006/relationships/hyperlink" Target="http://en.wikipedia.org/wiki/Transportation_forecasting" TargetMode="External"/><Relationship Id="rId9" Type="http://schemas.openxmlformats.org/officeDocument/2006/relationships/hyperlink" Target="http://en.wikipedia.org/wiki/Pavement_engineerin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8" Type="http://schemas.openxmlformats.org/officeDocument/2006/relationships/hyperlink" Target="http://en.wikipedia.org/wiki/Intelligent_Transportation_System" TargetMode="External"/><Relationship Id="rId3" Type="http://schemas.openxmlformats.org/officeDocument/2006/relationships/hyperlink" Target="http://en.wikipedia.org/wiki/Space_syntax" TargetMode="External"/><Relationship Id="rId7" Type="http://schemas.openxmlformats.org/officeDocument/2006/relationships/hyperlink" Target="http://en.wikipedia.org/wiki/Bicycle_transportation_engineering" TargetMode="External"/><Relationship Id="rId2" Type="http://schemas.openxmlformats.org/officeDocument/2006/relationships/slide" Target="../slides/slide51.xml"/><Relationship Id="rId1" Type="http://schemas.openxmlformats.org/officeDocument/2006/relationships/notesMaster" Target="../notesMasters/notesMaster1.xml"/><Relationship Id="rId6" Type="http://schemas.openxmlformats.org/officeDocument/2006/relationships/hyperlink" Target="http://en.wikipedia.org/wiki/Utility_cycling" TargetMode="External"/><Relationship Id="rId5" Type="http://schemas.openxmlformats.org/officeDocument/2006/relationships/hyperlink" Target="http://en.wikipedia.org/wiki/Transportation_planning" TargetMode="External"/><Relationship Id="rId10" Type="http://schemas.openxmlformats.org/officeDocument/2006/relationships/hyperlink" Target="http://en.wikipedia.org/wiki/Principles_of_Intelligent_Urbanism" TargetMode="External"/><Relationship Id="rId4" Type="http://schemas.openxmlformats.org/officeDocument/2006/relationships/hyperlink" Target="http://en.wikipedia.org/wiki/Transportation_forecasting" TargetMode="External"/><Relationship Id="rId9" Type="http://schemas.openxmlformats.org/officeDocument/2006/relationships/hyperlink" Target="http://en.wikipedia.org/wiki/Pavement_engineerin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en.wikipedia.org/wiki/Intelligent_Transportation_System" TargetMode="External"/><Relationship Id="rId3" Type="http://schemas.openxmlformats.org/officeDocument/2006/relationships/hyperlink" Target="http://en.wikipedia.org/wiki/Space_syntax" TargetMode="External"/><Relationship Id="rId7" Type="http://schemas.openxmlformats.org/officeDocument/2006/relationships/hyperlink" Target="http://en.wikipedia.org/wiki/Bicycle_transportation_engineering"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en.wikipedia.org/wiki/Utility_cycling" TargetMode="External"/><Relationship Id="rId5" Type="http://schemas.openxmlformats.org/officeDocument/2006/relationships/hyperlink" Target="http://en.wikipedia.org/wiki/Transportation_planning" TargetMode="External"/><Relationship Id="rId10" Type="http://schemas.openxmlformats.org/officeDocument/2006/relationships/hyperlink" Target="http://en.wikipedia.org/wiki/Principles_of_Intelligent_Urbanism" TargetMode="External"/><Relationship Id="rId4" Type="http://schemas.openxmlformats.org/officeDocument/2006/relationships/hyperlink" Target="http://en.wikipedia.org/wiki/Transportation_forecasting" TargetMode="External"/><Relationship Id="rId9" Type="http://schemas.openxmlformats.org/officeDocument/2006/relationships/hyperlink" Target="http://en.wikipedia.org/wiki/Pavement_engineeri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p:cNvSpPr>
          <p:nvPr>
            <p:ph type="sldImg"/>
          </p:nvPr>
        </p:nvSpPr>
        <p:spPr bwMode="auto">
          <a:xfrm>
            <a:off x="917575" y="744538"/>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79768" y="4715271"/>
            <a:ext cx="5438140" cy="4467219"/>
          </a:xfrm>
          <a:prstGeom prst="rect">
            <a:avLst/>
          </a:prstGeom>
        </p:spPr>
        <p:txBody>
          <a:bodyPr>
            <a:normAutofit fontScale="55000" lnSpcReduction="20000"/>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AU" sz="1900" dirty="0"/>
              <a:t>What is logistics,  Global Logistics picture, Australia </a:t>
            </a:r>
            <a:r>
              <a:rPr lang="en-AU" sz="1900" dirty="0" err="1"/>
              <a:t>logsitics</a:t>
            </a:r>
            <a:r>
              <a:rPr lang="en-AU" sz="1900" dirty="0"/>
              <a:t> Picture;</a:t>
            </a:r>
            <a:r>
              <a:rPr lang="en-AU" sz="2000" dirty="0"/>
              <a:t> </a:t>
            </a:r>
          </a:p>
          <a:p>
            <a:pPr marL="0" marR="0" lvl="2" indent="0" algn="l" defTabSz="914400" rtl="0" eaLnBrk="1" fontAlgn="auto" latinLnBrk="0" hangingPunct="1">
              <a:lnSpc>
                <a:spcPct val="100000"/>
              </a:lnSpc>
              <a:spcBef>
                <a:spcPts val="0"/>
              </a:spcBef>
              <a:spcAft>
                <a:spcPts val="0"/>
              </a:spcAft>
              <a:buClrTx/>
              <a:buSzTx/>
              <a:buFontTx/>
              <a:buNone/>
              <a:tabLst/>
              <a:defRPr/>
            </a:pPr>
            <a:r>
              <a:rPr lang="en-AU" sz="2000" dirty="0"/>
              <a:t>6 Major issues also apply to Australia and Defence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AU" sz="1900" dirty="0"/>
          </a:p>
          <a:p>
            <a:pPr>
              <a:defRPr/>
            </a:pPr>
            <a:endParaRPr lang="en-AU" dirty="0"/>
          </a:p>
          <a:p>
            <a:pPr>
              <a:defRPr/>
            </a:pPr>
            <a:r>
              <a:rPr lang="en-AU" dirty="0"/>
              <a:t>I will start with an overview of TE, and then I introduce the previous related to TE, so that you know what I have done in the past. This will form the basis for what I propose to do in the future,  and my vision of transport engineering in 2050. </a:t>
            </a:r>
          </a:p>
          <a:p>
            <a:pPr marL="412750" indent="-276225" eaLnBrk="1" fontAlgn="auto" hangingPunct="1">
              <a:spcAft>
                <a:spcPts val="0"/>
              </a:spcAft>
              <a:defRPr/>
            </a:pPr>
            <a:endParaRPr lang="en-AU" b="1" dirty="0"/>
          </a:p>
          <a:p>
            <a:pPr marL="412750" indent="-276225" eaLnBrk="1" fontAlgn="auto" hangingPunct="1">
              <a:spcAft>
                <a:spcPts val="0"/>
              </a:spcAft>
              <a:defRPr/>
            </a:pPr>
            <a:r>
              <a:rPr lang="en-AU" b="1" dirty="0"/>
              <a:t>Summary</a:t>
            </a:r>
            <a:r>
              <a:rPr lang="en-AU" dirty="0"/>
              <a:t> Transportation Engineering</a:t>
            </a:r>
            <a:endParaRPr lang="en-AU" b="1" dirty="0"/>
          </a:p>
          <a:p>
            <a:pPr marL="412750" indent="-276225" eaLnBrk="1" fontAlgn="auto" hangingPunct="1">
              <a:spcAft>
                <a:spcPts val="0"/>
              </a:spcAft>
              <a:defRPr/>
            </a:pPr>
            <a:r>
              <a:rPr lang="en-AU" b="1" dirty="0"/>
              <a:t>Vehicles,</a:t>
            </a:r>
          </a:p>
          <a:p>
            <a:pPr marL="412750" indent="-276225" eaLnBrk="1" fontAlgn="auto" hangingPunct="1">
              <a:spcAft>
                <a:spcPts val="0"/>
              </a:spcAft>
              <a:defRPr/>
            </a:pPr>
            <a:r>
              <a:rPr lang="en-AU" b="1" dirty="0"/>
              <a:t>Infrastructure, </a:t>
            </a:r>
          </a:p>
          <a:p>
            <a:pPr marL="412750" indent="-276225" eaLnBrk="1" fontAlgn="auto" hangingPunct="1">
              <a:spcAft>
                <a:spcPts val="0"/>
              </a:spcAft>
              <a:defRPr/>
            </a:pPr>
            <a:r>
              <a:rPr lang="en-AU" b="1" dirty="0"/>
              <a:t>Networks, </a:t>
            </a:r>
          </a:p>
          <a:p>
            <a:pPr marL="412750" indent="-276225" eaLnBrk="1" fontAlgn="auto" hangingPunct="1">
              <a:spcAft>
                <a:spcPts val="0"/>
              </a:spcAft>
              <a:defRPr/>
            </a:pPr>
            <a:r>
              <a:rPr lang="en-AU" b="1" dirty="0"/>
              <a:t>Carbon, </a:t>
            </a:r>
          </a:p>
          <a:p>
            <a:pPr marL="412750" indent="-276225" eaLnBrk="1" fontAlgn="auto" hangingPunct="1">
              <a:spcAft>
                <a:spcPts val="0"/>
              </a:spcAft>
              <a:defRPr/>
            </a:pPr>
            <a:r>
              <a:rPr lang="en-AU" b="1" dirty="0"/>
              <a:t>Strategy/Policy, </a:t>
            </a:r>
          </a:p>
          <a:p>
            <a:pPr marL="412750" indent="-276225" eaLnBrk="1" fontAlgn="auto" hangingPunct="1">
              <a:spcAft>
                <a:spcPts val="0"/>
              </a:spcAft>
              <a:defRPr/>
            </a:pPr>
            <a:r>
              <a:rPr lang="en-AU" b="1" dirty="0"/>
              <a:t>Collaborative Logistics</a:t>
            </a:r>
          </a:p>
          <a:p>
            <a:pPr marL="412750" indent="-276225" eaLnBrk="1" fontAlgn="auto" hangingPunct="1">
              <a:spcAft>
                <a:spcPts val="0"/>
              </a:spcAft>
              <a:defRPr/>
            </a:pPr>
            <a:r>
              <a:rPr lang="en-AU" dirty="0"/>
              <a:t>Engineering plan, policies and strategies</a:t>
            </a:r>
          </a:p>
          <a:p>
            <a:pPr marL="412750" indent="-276225" eaLnBrk="1" fontAlgn="auto" hangingPunct="1">
              <a:spcAft>
                <a:spcPts val="0"/>
              </a:spcAft>
              <a:defRPr/>
            </a:pPr>
            <a:endParaRPr lang="en-AU" b="1" dirty="0"/>
          </a:p>
          <a:p>
            <a:pPr>
              <a:buFont typeface="Arial" pitchFamily="34" charset="0"/>
              <a:buNone/>
              <a:defRPr/>
            </a:pPr>
            <a:r>
              <a:rPr lang="en-AU" dirty="0"/>
              <a:t>Application of technology and scientific principles to the planning, functional design, operation and management of facilities for any mode of transportation, to provide for the safe, rapid, comfortable, convenient, economical, and environmentally compatible movement of people and goods.</a:t>
            </a:r>
          </a:p>
          <a:p>
            <a:pPr>
              <a:buFont typeface="Arial" pitchFamily="34" charset="0"/>
              <a:buNone/>
              <a:defRPr/>
            </a:pPr>
            <a:endParaRPr lang="en-AU" dirty="0"/>
          </a:p>
          <a:p>
            <a:pPr>
              <a:buFont typeface="Arial" pitchFamily="34" charset="0"/>
              <a:buNone/>
              <a:defRPr/>
            </a:pPr>
            <a:r>
              <a:rPr lang="en-AU" dirty="0"/>
              <a:t>In Civil Engineering term, it is planning, design, construction, maintenance, and operation of transportation facilities.</a:t>
            </a:r>
          </a:p>
          <a:p>
            <a:pPr>
              <a:buFont typeface="Arial" pitchFamily="34" charset="0"/>
              <a:buNone/>
              <a:defRPr/>
            </a:pPr>
            <a:endParaRPr lang="en-AU" dirty="0"/>
          </a:p>
          <a:p>
            <a:pPr>
              <a:buFont typeface="Arial" pitchFamily="34" charset="0"/>
              <a:buNone/>
              <a:defRPr/>
            </a:pPr>
            <a:r>
              <a:rPr lang="en-AU" dirty="0"/>
              <a:t>There are several dimensions:</a:t>
            </a:r>
          </a:p>
          <a:p>
            <a:pPr marL="457200" indent="-457200">
              <a:buFont typeface="+mj-lt"/>
              <a:buAutoNum type="arabicPeriod"/>
              <a:defRPr/>
            </a:pPr>
            <a:r>
              <a:rPr lang="en-AU" dirty="0"/>
              <a:t>Aerospace and Air Transportation; </a:t>
            </a:r>
          </a:p>
          <a:p>
            <a:pPr marL="457200" indent="-457200">
              <a:buFont typeface="+mj-lt"/>
              <a:buAutoNum type="arabicPeriod"/>
              <a:defRPr/>
            </a:pPr>
            <a:r>
              <a:rPr lang="en-AU" dirty="0"/>
              <a:t>Highway; Road and Land Corridors</a:t>
            </a:r>
          </a:p>
          <a:p>
            <a:pPr marL="457200" indent="-457200">
              <a:buFont typeface="+mj-lt"/>
              <a:buAutoNum type="arabicPeriod"/>
              <a:defRPr/>
            </a:pPr>
            <a:r>
              <a:rPr lang="en-AU" dirty="0"/>
              <a:t>Traffic and </a:t>
            </a:r>
            <a:r>
              <a:rPr lang="en-AU" dirty="0" err="1"/>
              <a:t>congention</a:t>
            </a:r>
            <a:r>
              <a:rPr lang="en-AU" dirty="0"/>
              <a:t> engineering and management</a:t>
            </a:r>
          </a:p>
          <a:p>
            <a:pPr marL="457200" indent="-457200">
              <a:buFont typeface="+mj-lt"/>
              <a:buAutoNum type="arabicPeriod"/>
              <a:defRPr/>
            </a:pPr>
            <a:r>
              <a:rPr lang="en-AU" dirty="0"/>
              <a:t>Rail and </a:t>
            </a:r>
            <a:r>
              <a:rPr lang="en-AU" dirty="0" err="1"/>
              <a:t>Intermodals</a:t>
            </a:r>
            <a:endParaRPr lang="en-AU" dirty="0"/>
          </a:p>
          <a:p>
            <a:pPr marL="457200" indent="-457200">
              <a:buFont typeface="+mj-lt"/>
              <a:buAutoNum type="arabicPeriod"/>
              <a:defRPr/>
            </a:pPr>
            <a:r>
              <a:rPr lang="en-AU" dirty="0"/>
              <a:t>Urban Transportation and operation and Planning</a:t>
            </a:r>
          </a:p>
          <a:p>
            <a:pPr marL="457200" indent="-457200">
              <a:buFont typeface="+mj-lt"/>
              <a:buAutoNum type="arabicPeriod"/>
              <a:defRPr/>
            </a:pPr>
            <a:r>
              <a:rPr lang="en-AU" dirty="0"/>
              <a:t>Pipeline; Waterway, </a:t>
            </a:r>
          </a:p>
          <a:p>
            <a:pPr marL="457200" indent="-457200">
              <a:buFont typeface="+mj-lt"/>
              <a:buAutoNum type="arabicPeriod"/>
              <a:defRPr/>
            </a:pPr>
            <a:r>
              <a:rPr lang="en-AU" dirty="0"/>
              <a:t>Port, Coastal and Ocean; </a:t>
            </a:r>
          </a:p>
          <a:p>
            <a:pPr>
              <a:buFont typeface="Arial" pitchFamily="34" charset="0"/>
              <a:buNone/>
              <a:defRPr/>
            </a:pPr>
            <a:r>
              <a:rPr lang="en-AU" dirty="0">
                <a:solidFill>
                  <a:srgbClr val="FF3399"/>
                </a:solidFill>
              </a:rPr>
              <a:t>http://en.wikipedia.org/wiki/Transport_engineering</a:t>
            </a:r>
          </a:p>
          <a:p>
            <a:pPr>
              <a:buFont typeface="Arial" pitchFamily="34" charset="0"/>
              <a:buNone/>
              <a:defRPr/>
            </a:pPr>
            <a:endParaRPr lang="en-AU" dirty="0">
              <a:solidFill>
                <a:srgbClr val="FF3399"/>
              </a:solidFill>
            </a:endParaRPr>
          </a:p>
          <a:p>
            <a:pPr>
              <a:defRPr/>
            </a:pPr>
            <a:r>
              <a:rPr lang="en-AU" dirty="0">
                <a:hlinkClick r:id="rId3" action="ppaction://hlinkfile"/>
              </a:rPr>
              <a:t>1 Highway engineering</a:t>
            </a:r>
            <a:r>
              <a:rPr lang="en-AU" dirty="0"/>
              <a:t> </a:t>
            </a:r>
            <a:r>
              <a:rPr lang="en-AU" dirty="0">
                <a:solidFill>
                  <a:srgbClr val="FF3399"/>
                </a:solidFill>
              </a:rPr>
              <a:t>(Talk to Leo </a:t>
            </a:r>
            <a:r>
              <a:rPr lang="en-AU" dirty="0" err="1">
                <a:solidFill>
                  <a:srgbClr val="FF3399"/>
                </a:solidFill>
              </a:rPr>
              <a:t>Poduta</a:t>
            </a:r>
            <a:r>
              <a:rPr lang="en-AU" dirty="0">
                <a:solidFill>
                  <a:srgbClr val="FF3399"/>
                </a:solidFill>
              </a:rPr>
              <a:t>) (in Sydney Very speed limits, in Melbourne, they have 3 line in the morning to city and 2 line back, and in the afternoon, they have 3 way back from city and 2 line to the city. on ramp/off ramp, location,  road network, determine of mix traffic, </a:t>
            </a:r>
          </a:p>
          <a:p>
            <a:pPr>
              <a:defRPr/>
            </a:pPr>
            <a:r>
              <a:rPr lang="en-AU" dirty="0">
                <a:hlinkClick r:id="rId4" action="ppaction://hlinkfile"/>
              </a:rPr>
              <a:t>2 Railroad engineering</a:t>
            </a:r>
            <a:r>
              <a:rPr lang="en-AU" dirty="0"/>
              <a:t> </a:t>
            </a:r>
          </a:p>
          <a:p>
            <a:pPr>
              <a:defRPr/>
            </a:pPr>
            <a:r>
              <a:rPr lang="en-AU" dirty="0">
                <a:hlinkClick r:id="rId5" action="ppaction://hlinkfile"/>
              </a:rPr>
              <a:t>3 Port and harbor engineering</a:t>
            </a:r>
            <a:endParaRPr lang="en-AU" dirty="0"/>
          </a:p>
          <a:p>
            <a:pPr>
              <a:defRPr/>
            </a:pPr>
            <a:r>
              <a:rPr lang="en-AU" dirty="0">
                <a:hlinkClick r:id="rId6" action="ppaction://hlinkfile"/>
              </a:rPr>
              <a:t>4 Airport engineering</a:t>
            </a:r>
            <a:r>
              <a:rPr lang="en-AU" dirty="0"/>
              <a:t> </a:t>
            </a:r>
          </a:p>
          <a:p>
            <a:pPr>
              <a:defRPr/>
            </a:pPr>
            <a:r>
              <a:rPr lang="en-AU" dirty="0">
                <a:hlinkClick r:id="rId7" action="ppaction://hlinkfile" tooltip="Bicycle transportation engineering"/>
              </a:rPr>
              <a:t>Bicycle transportation engineering</a:t>
            </a:r>
            <a:endParaRPr lang="en-AU" dirty="0"/>
          </a:p>
          <a:p>
            <a:pPr>
              <a:defRPr/>
            </a:pPr>
            <a:r>
              <a:rPr lang="en-AU" dirty="0">
                <a:hlinkClick r:id="rId8" action="ppaction://hlinkfile" tooltip="Intelligent Transportation System"/>
              </a:rPr>
              <a:t>Intelligent Transportation System</a:t>
            </a:r>
            <a:r>
              <a:rPr lang="en-AU" dirty="0"/>
              <a:t> (ITS)</a:t>
            </a:r>
          </a:p>
          <a:p>
            <a:pPr>
              <a:defRPr/>
            </a:pPr>
            <a:r>
              <a:rPr lang="en-AU" dirty="0">
                <a:hlinkClick r:id="rId9" action="ppaction://hlinkfile" tooltip="Pavement engineering"/>
              </a:rPr>
              <a:t>Pavement engineering</a:t>
            </a:r>
            <a:r>
              <a:rPr lang="en-AU" dirty="0"/>
              <a:t> (</a:t>
            </a:r>
            <a:r>
              <a:rPr lang="en-AU" dirty="0">
                <a:solidFill>
                  <a:srgbClr val="FF3399"/>
                </a:solidFill>
              </a:rPr>
              <a:t>semi-</a:t>
            </a:r>
            <a:r>
              <a:rPr lang="en-AU" dirty="0" err="1">
                <a:solidFill>
                  <a:srgbClr val="FF3399"/>
                </a:solidFill>
              </a:rPr>
              <a:t>trallors</a:t>
            </a:r>
            <a:r>
              <a:rPr lang="en-AU" dirty="0">
                <a:solidFill>
                  <a:srgbClr val="FF3399"/>
                </a:solidFill>
              </a:rPr>
              <a:t> in WA, heat and frequency, mix traffic)</a:t>
            </a:r>
          </a:p>
          <a:p>
            <a:pPr>
              <a:defRPr/>
            </a:pPr>
            <a:r>
              <a:rPr lang="en-AU" dirty="0">
                <a:hlinkClick r:id="rId10" action="ppaction://hlinkfile" tooltip="Principles of Intelligent Urbanism"/>
              </a:rPr>
              <a:t>Principles of Intelligent Urbanism</a:t>
            </a:r>
            <a:endParaRPr lang="en-AU" dirty="0"/>
          </a:p>
          <a:p>
            <a:pPr>
              <a:defRPr/>
            </a:pPr>
            <a:r>
              <a:rPr lang="en-AU" dirty="0">
                <a:hlinkClick r:id="rId3" action="ppaction://hlinkfile" tooltip="Space syntax"/>
              </a:rPr>
              <a:t>Space syntax</a:t>
            </a:r>
            <a:r>
              <a:rPr lang="en-AU" dirty="0"/>
              <a:t> (pedestrian and vehicular analysis using similar</a:t>
            </a:r>
            <a:br>
              <a:rPr lang="en-AU" dirty="0"/>
            </a:br>
            <a:r>
              <a:rPr lang="en-AU" dirty="0"/>
              <a:t>techniques to standard transportation engineering)</a:t>
            </a:r>
          </a:p>
          <a:p>
            <a:pPr>
              <a:defRPr/>
            </a:pPr>
            <a:r>
              <a:rPr lang="en-AU" dirty="0">
                <a:hlinkClick r:id="rId4" action="ppaction://hlinkfile" tooltip="Transportation forecasting"/>
              </a:rPr>
              <a:t>Transportation forecasting</a:t>
            </a:r>
            <a:endParaRPr lang="en-AU" dirty="0"/>
          </a:p>
          <a:p>
            <a:pPr>
              <a:defRPr/>
            </a:pPr>
            <a:r>
              <a:rPr lang="en-AU" dirty="0">
                <a:hlinkClick r:id="rId5" action="ppaction://hlinkfile" tooltip="Transportation planning"/>
              </a:rPr>
              <a:t>Transportation planning</a:t>
            </a:r>
            <a:endParaRPr lang="en-AU" dirty="0"/>
          </a:p>
          <a:p>
            <a:pPr>
              <a:defRPr/>
            </a:pPr>
            <a:r>
              <a:rPr lang="en-AU" dirty="0">
                <a:hlinkClick r:id="rId6" action="ppaction://hlinkfile" tooltip="Utility cycling"/>
              </a:rPr>
              <a:t>Utility cycling</a:t>
            </a:r>
            <a:endParaRPr lang="en-AU" dirty="0"/>
          </a:p>
          <a:p>
            <a:pPr>
              <a:buFont typeface="Arial" pitchFamily="34" charset="0"/>
              <a:buNone/>
              <a:defRPr/>
            </a:pPr>
            <a:endParaRPr lang="en-AU" dirty="0">
              <a:solidFill>
                <a:srgbClr val="FF3399"/>
              </a:solidFill>
            </a:endParaRPr>
          </a:p>
          <a:p>
            <a:pPr>
              <a:defRPr/>
            </a:pPr>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4F60B61-172D-4509-B931-6E88C4E54591}" type="slidenum">
              <a:rPr lang="en-US" smtClean="0"/>
              <a:t>12</a:t>
            </a:fld>
            <a:endParaRPr lang="en-US" dirty="0"/>
          </a:p>
        </p:txBody>
      </p:sp>
    </p:spTree>
    <p:extLst>
      <p:ext uri="{BB962C8B-B14F-4D97-AF65-F5344CB8AC3E}">
        <p14:creationId xmlns:p14="http://schemas.microsoft.com/office/powerpoint/2010/main" val="3855219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p:cNvSpPr>
          <p:nvPr>
            <p:ph type="sldImg"/>
          </p:nvPr>
        </p:nvSpPr>
        <p:spPr bwMode="auto">
          <a:xfrm>
            <a:off x="917575" y="744538"/>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79768" y="4715271"/>
            <a:ext cx="5438140" cy="4467219"/>
          </a:xfrm>
          <a:prstGeom prst="rect">
            <a:avLst/>
          </a:prstGeom>
        </p:spPr>
        <p:txBody>
          <a:bodyPr>
            <a:normAutofit fontScale="55000" lnSpcReduction="20000"/>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AU" sz="1900" dirty="0"/>
              <a:t>What is logistics,  Global Logistics picture, Australia </a:t>
            </a:r>
            <a:r>
              <a:rPr lang="en-AU" sz="1900" dirty="0" err="1"/>
              <a:t>logsitics</a:t>
            </a:r>
            <a:r>
              <a:rPr lang="en-AU" sz="1900" dirty="0"/>
              <a:t> Picture;</a:t>
            </a:r>
            <a:r>
              <a:rPr lang="en-AU" sz="2000" dirty="0"/>
              <a:t> </a:t>
            </a:r>
          </a:p>
          <a:p>
            <a:pPr marL="0" marR="0" lvl="2" indent="0" algn="l" defTabSz="914400" rtl="0" eaLnBrk="1" fontAlgn="auto" latinLnBrk="0" hangingPunct="1">
              <a:lnSpc>
                <a:spcPct val="100000"/>
              </a:lnSpc>
              <a:spcBef>
                <a:spcPts val="0"/>
              </a:spcBef>
              <a:spcAft>
                <a:spcPts val="0"/>
              </a:spcAft>
              <a:buClrTx/>
              <a:buSzTx/>
              <a:buFontTx/>
              <a:buNone/>
              <a:tabLst/>
              <a:defRPr/>
            </a:pPr>
            <a:r>
              <a:rPr lang="en-AU" sz="2000" dirty="0"/>
              <a:t>6 Major issues also apply to Australia and Defence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AU" sz="1900" dirty="0"/>
          </a:p>
          <a:p>
            <a:pPr>
              <a:defRPr/>
            </a:pPr>
            <a:endParaRPr lang="en-AU" dirty="0"/>
          </a:p>
          <a:p>
            <a:pPr>
              <a:defRPr/>
            </a:pPr>
            <a:r>
              <a:rPr lang="en-AU" dirty="0"/>
              <a:t>I will start with an overview of TE, and then I introduce the previous related to TE, so that you know what I have done in the past. This will form the basis for what I propose to do in the future,  and my vision of transport engineering in 2050. </a:t>
            </a:r>
          </a:p>
          <a:p>
            <a:pPr marL="412750" indent="-276225" eaLnBrk="1" fontAlgn="auto" hangingPunct="1">
              <a:spcAft>
                <a:spcPts val="0"/>
              </a:spcAft>
              <a:defRPr/>
            </a:pPr>
            <a:endParaRPr lang="en-AU" b="1" dirty="0"/>
          </a:p>
          <a:p>
            <a:pPr marL="412750" indent="-276225" eaLnBrk="1" fontAlgn="auto" hangingPunct="1">
              <a:spcAft>
                <a:spcPts val="0"/>
              </a:spcAft>
              <a:defRPr/>
            </a:pPr>
            <a:r>
              <a:rPr lang="en-AU" b="1" dirty="0"/>
              <a:t>Summary</a:t>
            </a:r>
            <a:r>
              <a:rPr lang="en-AU" dirty="0"/>
              <a:t> Transportation Engineering</a:t>
            </a:r>
            <a:endParaRPr lang="en-AU" b="1" dirty="0"/>
          </a:p>
          <a:p>
            <a:pPr marL="412750" indent="-276225" eaLnBrk="1" fontAlgn="auto" hangingPunct="1">
              <a:spcAft>
                <a:spcPts val="0"/>
              </a:spcAft>
              <a:defRPr/>
            </a:pPr>
            <a:r>
              <a:rPr lang="en-AU" b="1" dirty="0"/>
              <a:t>Vehicles,</a:t>
            </a:r>
          </a:p>
          <a:p>
            <a:pPr marL="412750" indent="-276225" eaLnBrk="1" fontAlgn="auto" hangingPunct="1">
              <a:spcAft>
                <a:spcPts val="0"/>
              </a:spcAft>
              <a:defRPr/>
            </a:pPr>
            <a:r>
              <a:rPr lang="en-AU" b="1" dirty="0"/>
              <a:t>Infrastructure, </a:t>
            </a:r>
          </a:p>
          <a:p>
            <a:pPr marL="412750" indent="-276225" eaLnBrk="1" fontAlgn="auto" hangingPunct="1">
              <a:spcAft>
                <a:spcPts val="0"/>
              </a:spcAft>
              <a:defRPr/>
            </a:pPr>
            <a:r>
              <a:rPr lang="en-AU" b="1" dirty="0"/>
              <a:t>Networks, </a:t>
            </a:r>
          </a:p>
          <a:p>
            <a:pPr marL="412750" indent="-276225" eaLnBrk="1" fontAlgn="auto" hangingPunct="1">
              <a:spcAft>
                <a:spcPts val="0"/>
              </a:spcAft>
              <a:defRPr/>
            </a:pPr>
            <a:r>
              <a:rPr lang="en-AU" b="1" dirty="0"/>
              <a:t>Carbon, </a:t>
            </a:r>
          </a:p>
          <a:p>
            <a:pPr marL="412750" indent="-276225" eaLnBrk="1" fontAlgn="auto" hangingPunct="1">
              <a:spcAft>
                <a:spcPts val="0"/>
              </a:spcAft>
              <a:defRPr/>
            </a:pPr>
            <a:r>
              <a:rPr lang="en-AU" b="1" dirty="0"/>
              <a:t>Strategy/Policy, </a:t>
            </a:r>
          </a:p>
          <a:p>
            <a:pPr marL="412750" indent="-276225" eaLnBrk="1" fontAlgn="auto" hangingPunct="1">
              <a:spcAft>
                <a:spcPts val="0"/>
              </a:spcAft>
              <a:defRPr/>
            </a:pPr>
            <a:r>
              <a:rPr lang="en-AU" b="1" dirty="0"/>
              <a:t>Collaborative Logistics</a:t>
            </a:r>
          </a:p>
          <a:p>
            <a:pPr marL="412750" indent="-276225" eaLnBrk="1" fontAlgn="auto" hangingPunct="1">
              <a:spcAft>
                <a:spcPts val="0"/>
              </a:spcAft>
              <a:defRPr/>
            </a:pPr>
            <a:r>
              <a:rPr lang="en-AU" dirty="0"/>
              <a:t>Engineering plan, policies and strategies</a:t>
            </a:r>
          </a:p>
          <a:p>
            <a:pPr marL="412750" indent="-276225" eaLnBrk="1" fontAlgn="auto" hangingPunct="1">
              <a:spcAft>
                <a:spcPts val="0"/>
              </a:spcAft>
              <a:defRPr/>
            </a:pPr>
            <a:endParaRPr lang="en-AU" b="1" dirty="0"/>
          </a:p>
          <a:p>
            <a:pPr>
              <a:buFont typeface="Arial" pitchFamily="34" charset="0"/>
              <a:buNone/>
              <a:defRPr/>
            </a:pPr>
            <a:r>
              <a:rPr lang="en-AU" dirty="0"/>
              <a:t>Application of technology and scientific principles to the planning, functional design, operation and management of facilities for any mode of transportation, to provide for the safe, rapid, comfortable, convenient, economical, and environmentally compatible movement of people and goods.</a:t>
            </a:r>
          </a:p>
          <a:p>
            <a:pPr>
              <a:buFont typeface="Arial" pitchFamily="34" charset="0"/>
              <a:buNone/>
              <a:defRPr/>
            </a:pPr>
            <a:endParaRPr lang="en-AU" dirty="0"/>
          </a:p>
          <a:p>
            <a:pPr>
              <a:buFont typeface="Arial" pitchFamily="34" charset="0"/>
              <a:buNone/>
              <a:defRPr/>
            </a:pPr>
            <a:r>
              <a:rPr lang="en-AU" dirty="0"/>
              <a:t>In Civil Engineering term, it is planning, design, construction, maintenance, and operation of transportation facilities.</a:t>
            </a:r>
          </a:p>
          <a:p>
            <a:pPr>
              <a:buFont typeface="Arial" pitchFamily="34" charset="0"/>
              <a:buNone/>
              <a:defRPr/>
            </a:pPr>
            <a:endParaRPr lang="en-AU" dirty="0"/>
          </a:p>
          <a:p>
            <a:pPr>
              <a:buFont typeface="Arial" pitchFamily="34" charset="0"/>
              <a:buNone/>
              <a:defRPr/>
            </a:pPr>
            <a:r>
              <a:rPr lang="en-AU" dirty="0"/>
              <a:t>There are several dimensions:</a:t>
            </a:r>
          </a:p>
          <a:p>
            <a:pPr marL="457200" indent="-457200">
              <a:buFont typeface="+mj-lt"/>
              <a:buAutoNum type="arabicPeriod"/>
              <a:defRPr/>
            </a:pPr>
            <a:r>
              <a:rPr lang="en-AU" dirty="0"/>
              <a:t>Aerospace and Air Transportation; </a:t>
            </a:r>
          </a:p>
          <a:p>
            <a:pPr marL="457200" indent="-457200">
              <a:buFont typeface="+mj-lt"/>
              <a:buAutoNum type="arabicPeriod"/>
              <a:defRPr/>
            </a:pPr>
            <a:r>
              <a:rPr lang="en-AU" dirty="0"/>
              <a:t>Highway; Road and Land Corridors</a:t>
            </a:r>
          </a:p>
          <a:p>
            <a:pPr marL="457200" indent="-457200">
              <a:buFont typeface="+mj-lt"/>
              <a:buAutoNum type="arabicPeriod"/>
              <a:defRPr/>
            </a:pPr>
            <a:r>
              <a:rPr lang="en-AU" dirty="0"/>
              <a:t>Traffic and </a:t>
            </a:r>
            <a:r>
              <a:rPr lang="en-AU" dirty="0" err="1"/>
              <a:t>congention</a:t>
            </a:r>
            <a:r>
              <a:rPr lang="en-AU" dirty="0"/>
              <a:t> engineering and management</a:t>
            </a:r>
          </a:p>
          <a:p>
            <a:pPr marL="457200" indent="-457200">
              <a:buFont typeface="+mj-lt"/>
              <a:buAutoNum type="arabicPeriod"/>
              <a:defRPr/>
            </a:pPr>
            <a:r>
              <a:rPr lang="en-AU" dirty="0"/>
              <a:t>Rail and </a:t>
            </a:r>
            <a:r>
              <a:rPr lang="en-AU" dirty="0" err="1"/>
              <a:t>Intermodals</a:t>
            </a:r>
            <a:endParaRPr lang="en-AU" dirty="0"/>
          </a:p>
          <a:p>
            <a:pPr marL="457200" indent="-457200">
              <a:buFont typeface="+mj-lt"/>
              <a:buAutoNum type="arabicPeriod"/>
              <a:defRPr/>
            </a:pPr>
            <a:r>
              <a:rPr lang="en-AU" dirty="0"/>
              <a:t>Urban Transportation and operation and Planning</a:t>
            </a:r>
          </a:p>
          <a:p>
            <a:pPr marL="457200" indent="-457200">
              <a:buFont typeface="+mj-lt"/>
              <a:buAutoNum type="arabicPeriod"/>
              <a:defRPr/>
            </a:pPr>
            <a:r>
              <a:rPr lang="en-AU" dirty="0"/>
              <a:t>Pipeline; Waterway, </a:t>
            </a:r>
          </a:p>
          <a:p>
            <a:pPr marL="457200" indent="-457200">
              <a:buFont typeface="+mj-lt"/>
              <a:buAutoNum type="arabicPeriod"/>
              <a:defRPr/>
            </a:pPr>
            <a:r>
              <a:rPr lang="en-AU" dirty="0"/>
              <a:t>Port, Coastal and Ocean; </a:t>
            </a:r>
          </a:p>
          <a:p>
            <a:pPr>
              <a:buFont typeface="Arial" pitchFamily="34" charset="0"/>
              <a:buNone/>
              <a:defRPr/>
            </a:pPr>
            <a:r>
              <a:rPr lang="en-AU" dirty="0">
                <a:solidFill>
                  <a:srgbClr val="FF3399"/>
                </a:solidFill>
              </a:rPr>
              <a:t>http://en.wikipedia.org/wiki/Transport_engineering</a:t>
            </a:r>
          </a:p>
          <a:p>
            <a:pPr>
              <a:buFont typeface="Arial" pitchFamily="34" charset="0"/>
              <a:buNone/>
              <a:defRPr/>
            </a:pPr>
            <a:endParaRPr lang="en-AU" dirty="0">
              <a:solidFill>
                <a:srgbClr val="FF3399"/>
              </a:solidFill>
            </a:endParaRPr>
          </a:p>
          <a:p>
            <a:pPr>
              <a:defRPr/>
            </a:pPr>
            <a:r>
              <a:rPr lang="en-AU" dirty="0">
                <a:hlinkClick r:id="rId3" action="ppaction://hlinkfile"/>
              </a:rPr>
              <a:t>1 Highway engineering</a:t>
            </a:r>
            <a:r>
              <a:rPr lang="en-AU" dirty="0"/>
              <a:t> </a:t>
            </a:r>
            <a:r>
              <a:rPr lang="en-AU" dirty="0">
                <a:solidFill>
                  <a:srgbClr val="FF3399"/>
                </a:solidFill>
              </a:rPr>
              <a:t>(Talk to Leo </a:t>
            </a:r>
            <a:r>
              <a:rPr lang="en-AU" dirty="0" err="1">
                <a:solidFill>
                  <a:srgbClr val="FF3399"/>
                </a:solidFill>
              </a:rPr>
              <a:t>Poduta</a:t>
            </a:r>
            <a:r>
              <a:rPr lang="en-AU" dirty="0">
                <a:solidFill>
                  <a:srgbClr val="FF3399"/>
                </a:solidFill>
              </a:rPr>
              <a:t>) (in Sydney Very speed limits, in Melbourne, they have 3 line in the morning to city and 2 line back, and in the afternoon, they have 3 way back from city and 2 line to the city. on ramp/off ramp, location,  road network, determine of mix traffic, </a:t>
            </a:r>
          </a:p>
          <a:p>
            <a:pPr>
              <a:defRPr/>
            </a:pPr>
            <a:r>
              <a:rPr lang="en-AU" dirty="0">
                <a:hlinkClick r:id="rId4" action="ppaction://hlinkfile"/>
              </a:rPr>
              <a:t>2 Railroad engineering</a:t>
            </a:r>
            <a:r>
              <a:rPr lang="en-AU" dirty="0"/>
              <a:t> </a:t>
            </a:r>
          </a:p>
          <a:p>
            <a:pPr>
              <a:defRPr/>
            </a:pPr>
            <a:r>
              <a:rPr lang="en-AU" dirty="0">
                <a:hlinkClick r:id="rId5" action="ppaction://hlinkfile"/>
              </a:rPr>
              <a:t>3 Port and harbor engineering</a:t>
            </a:r>
            <a:endParaRPr lang="en-AU" dirty="0"/>
          </a:p>
          <a:p>
            <a:pPr>
              <a:defRPr/>
            </a:pPr>
            <a:r>
              <a:rPr lang="en-AU" dirty="0">
                <a:hlinkClick r:id="rId6" action="ppaction://hlinkfile"/>
              </a:rPr>
              <a:t>4 Airport engineering</a:t>
            </a:r>
            <a:r>
              <a:rPr lang="en-AU" dirty="0"/>
              <a:t> </a:t>
            </a:r>
          </a:p>
          <a:p>
            <a:pPr>
              <a:defRPr/>
            </a:pPr>
            <a:r>
              <a:rPr lang="en-AU" dirty="0">
                <a:hlinkClick r:id="rId7" action="ppaction://hlinkfile" tooltip="Bicycle transportation engineering"/>
              </a:rPr>
              <a:t>Bicycle transportation engineering</a:t>
            </a:r>
            <a:endParaRPr lang="en-AU" dirty="0"/>
          </a:p>
          <a:p>
            <a:pPr>
              <a:defRPr/>
            </a:pPr>
            <a:r>
              <a:rPr lang="en-AU" dirty="0">
                <a:hlinkClick r:id="rId8" action="ppaction://hlinkfile" tooltip="Intelligent Transportation System"/>
              </a:rPr>
              <a:t>Intelligent Transportation System</a:t>
            </a:r>
            <a:r>
              <a:rPr lang="en-AU" dirty="0"/>
              <a:t> (ITS)</a:t>
            </a:r>
          </a:p>
          <a:p>
            <a:pPr>
              <a:defRPr/>
            </a:pPr>
            <a:r>
              <a:rPr lang="en-AU" dirty="0">
                <a:hlinkClick r:id="rId9" action="ppaction://hlinkfile" tooltip="Pavement engineering"/>
              </a:rPr>
              <a:t>Pavement engineering</a:t>
            </a:r>
            <a:r>
              <a:rPr lang="en-AU" dirty="0"/>
              <a:t> (</a:t>
            </a:r>
            <a:r>
              <a:rPr lang="en-AU" dirty="0">
                <a:solidFill>
                  <a:srgbClr val="FF3399"/>
                </a:solidFill>
              </a:rPr>
              <a:t>semi-</a:t>
            </a:r>
            <a:r>
              <a:rPr lang="en-AU" dirty="0" err="1">
                <a:solidFill>
                  <a:srgbClr val="FF3399"/>
                </a:solidFill>
              </a:rPr>
              <a:t>trallors</a:t>
            </a:r>
            <a:r>
              <a:rPr lang="en-AU" dirty="0">
                <a:solidFill>
                  <a:srgbClr val="FF3399"/>
                </a:solidFill>
              </a:rPr>
              <a:t> in WA, heat and frequency, mix traffic)</a:t>
            </a:r>
          </a:p>
          <a:p>
            <a:pPr>
              <a:defRPr/>
            </a:pPr>
            <a:r>
              <a:rPr lang="en-AU" dirty="0">
                <a:hlinkClick r:id="rId10" action="ppaction://hlinkfile" tooltip="Principles of Intelligent Urbanism"/>
              </a:rPr>
              <a:t>Principles of Intelligent Urbanism</a:t>
            </a:r>
            <a:endParaRPr lang="en-AU" dirty="0"/>
          </a:p>
          <a:p>
            <a:pPr>
              <a:defRPr/>
            </a:pPr>
            <a:r>
              <a:rPr lang="en-AU" dirty="0">
                <a:hlinkClick r:id="rId3" action="ppaction://hlinkfile" tooltip="Space syntax"/>
              </a:rPr>
              <a:t>Space syntax</a:t>
            </a:r>
            <a:r>
              <a:rPr lang="en-AU" dirty="0"/>
              <a:t> (pedestrian and vehicular analysis using similar</a:t>
            </a:r>
            <a:br>
              <a:rPr lang="en-AU" dirty="0"/>
            </a:br>
            <a:r>
              <a:rPr lang="en-AU" dirty="0"/>
              <a:t>techniques to standard transportation engineering)</a:t>
            </a:r>
          </a:p>
          <a:p>
            <a:pPr>
              <a:defRPr/>
            </a:pPr>
            <a:r>
              <a:rPr lang="en-AU" dirty="0">
                <a:hlinkClick r:id="rId4" action="ppaction://hlinkfile" tooltip="Transportation forecasting"/>
              </a:rPr>
              <a:t>Transportation forecasting</a:t>
            </a:r>
            <a:endParaRPr lang="en-AU" dirty="0"/>
          </a:p>
          <a:p>
            <a:pPr>
              <a:defRPr/>
            </a:pPr>
            <a:r>
              <a:rPr lang="en-AU" dirty="0">
                <a:hlinkClick r:id="rId5" action="ppaction://hlinkfile" tooltip="Transportation planning"/>
              </a:rPr>
              <a:t>Transportation planning</a:t>
            </a:r>
            <a:endParaRPr lang="en-AU" dirty="0"/>
          </a:p>
          <a:p>
            <a:pPr>
              <a:defRPr/>
            </a:pPr>
            <a:r>
              <a:rPr lang="en-AU" dirty="0">
                <a:hlinkClick r:id="rId6" action="ppaction://hlinkfile" tooltip="Utility cycling"/>
              </a:rPr>
              <a:t>Utility cycling</a:t>
            </a:r>
            <a:endParaRPr lang="en-AU" dirty="0"/>
          </a:p>
          <a:p>
            <a:pPr>
              <a:buFont typeface="Arial" pitchFamily="34" charset="0"/>
              <a:buNone/>
              <a:defRPr/>
            </a:pPr>
            <a:endParaRPr lang="en-AU" dirty="0">
              <a:solidFill>
                <a:srgbClr val="FF3399"/>
              </a:solidFill>
            </a:endParaRPr>
          </a:p>
          <a:p>
            <a:pPr>
              <a:defRPr/>
            </a:pPr>
            <a:endParaRPr lang="en-AU" dirty="0"/>
          </a:p>
        </p:txBody>
      </p:sp>
    </p:spTree>
    <p:extLst>
      <p:ext uri="{BB962C8B-B14F-4D97-AF65-F5344CB8AC3E}">
        <p14:creationId xmlns:p14="http://schemas.microsoft.com/office/powerpoint/2010/main" val="808745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p:cNvSpPr>
          <p:nvPr>
            <p:ph type="sldImg"/>
          </p:nvPr>
        </p:nvSpPr>
        <p:spPr bwMode="auto">
          <a:xfrm>
            <a:off x="917575" y="744538"/>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79768" y="4715271"/>
            <a:ext cx="5438140" cy="4467219"/>
          </a:xfrm>
          <a:prstGeom prst="rect">
            <a:avLst/>
          </a:prstGeom>
        </p:spPr>
        <p:txBody>
          <a:bodyPr>
            <a:normAutofit fontScale="55000" lnSpcReduction="20000"/>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AU" sz="1900" dirty="0"/>
              <a:t>What is logistics,  Global Logistics picture, Australia </a:t>
            </a:r>
            <a:r>
              <a:rPr lang="en-AU" sz="1900" dirty="0" err="1"/>
              <a:t>logsitics</a:t>
            </a:r>
            <a:r>
              <a:rPr lang="en-AU" sz="1900" dirty="0"/>
              <a:t> Picture;</a:t>
            </a:r>
            <a:r>
              <a:rPr lang="en-AU" sz="2000" dirty="0"/>
              <a:t> </a:t>
            </a:r>
          </a:p>
          <a:p>
            <a:pPr marL="0" marR="0" lvl="2" indent="0" algn="l" defTabSz="914400" rtl="0" eaLnBrk="1" fontAlgn="auto" latinLnBrk="0" hangingPunct="1">
              <a:lnSpc>
                <a:spcPct val="100000"/>
              </a:lnSpc>
              <a:spcBef>
                <a:spcPts val="0"/>
              </a:spcBef>
              <a:spcAft>
                <a:spcPts val="0"/>
              </a:spcAft>
              <a:buClrTx/>
              <a:buSzTx/>
              <a:buFontTx/>
              <a:buNone/>
              <a:tabLst/>
              <a:defRPr/>
            </a:pPr>
            <a:r>
              <a:rPr lang="en-AU" sz="2000" dirty="0"/>
              <a:t>6 Major issues also apply to Australia and Defence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AU" sz="1900" dirty="0"/>
          </a:p>
          <a:p>
            <a:pPr>
              <a:defRPr/>
            </a:pPr>
            <a:endParaRPr lang="en-AU" dirty="0"/>
          </a:p>
          <a:p>
            <a:pPr>
              <a:defRPr/>
            </a:pPr>
            <a:r>
              <a:rPr lang="en-AU" dirty="0"/>
              <a:t>I will start with an overview of TE, and then I introduce the previous related to TE, so that you know what I have done in the past. This will form the basis for what I propose to do in the future,  and my vision of transport engineering in 2050. </a:t>
            </a:r>
          </a:p>
          <a:p>
            <a:pPr marL="412750" indent="-276225" eaLnBrk="1" fontAlgn="auto" hangingPunct="1">
              <a:spcAft>
                <a:spcPts val="0"/>
              </a:spcAft>
              <a:defRPr/>
            </a:pPr>
            <a:endParaRPr lang="en-AU" b="1" dirty="0"/>
          </a:p>
          <a:p>
            <a:pPr marL="412750" indent="-276225" eaLnBrk="1" fontAlgn="auto" hangingPunct="1">
              <a:spcAft>
                <a:spcPts val="0"/>
              </a:spcAft>
              <a:defRPr/>
            </a:pPr>
            <a:r>
              <a:rPr lang="en-AU" b="1" dirty="0"/>
              <a:t>Summary</a:t>
            </a:r>
            <a:r>
              <a:rPr lang="en-AU" dirty="0"/>
              <a:t> Transportation Engineering</a:t>
            </a:r>
            <a:endParaRPr lang="en-AU" b="1" dirty="0"/>
          </a:p>
          <a:p>
            <a:pPr marL="412750" indent="-276225" eaLnBrk="1" fontAlgn="auto" hangingPunct="1">
              <a:spcAft>
                <a:spcPts val="0"/>
              </a:spcAft>
              <a:defRPr/>
            </a:pPr>
            <a:r>
              <a:rPr lang="en-AU" b="1" dirty="0"/>
              <a:t>Vehicles,</a:t>
            </a:r>
          </a:p>
          <a:p>
            <a:pPr marL="412750" indent="-276225" eaLnBrk="1" fontAlgn="auto" hangingPunct="1">
              <a:spcAft>
                <a:spcPts val="0"/>
              </a:spcAft>
              <a:defRPr/>
            </a:pPr>
            <a:r>
              <a:rPr lang="en-AU" b="1" dirty="0"/>
              <a:t>Infrastructure, </a:t>
            </a:r>
          </a:p>
          <a:p>
            <a:pPr marL="412750" indent="-276225" eaLnBrk="1" fontAlgn="auto" hangingPunct="1">
              <a:spcAft>
                <a:spcPts val="0"/>
              </a:spcAft>
              <a:defRPr/>
            </a:pPr>
            <a:r>
              <a:rPr lang="en-AU" b="1" dirty="0"/>
              <a:t>Networks, </a:t>
            </a:r>
          </a:p>
          <a:p>
            <a:pPr marL="412750" indent="-276225" eaLnBrk="1" fontAlgn="auto" hangingPunct="1">
              <a:spcAft>
                <a:spcPts val="0"/>
              </a:spcAft>
              <a:defRPr/>
            </a:pPr>
            <a:r>
              <a:rPr lang="en-AU" b="1" dirty="0"/>
              <a:t>Carbon, </a:t>
            </a:r>
          </a:p>
          <a:p>
            <a:pPr marL="412750" indent="-276225" eaLnBrk="1" fontAlgn="auto" hangingPunct="1">
              <a:spcAft>
                <a:spcPts val="0"/>
              </a:spcAft>
              <a:defRPr/>
            </a:pPr>
            <a:r>
              <a:rPr lang="en-AU" b="1" dirty="0"/>
              <a:t>Strategy/Policy, </a:t>
            </a:r>
          </a:p>
          <a:p>
            <a:pPr marL="412750" indent="-276225" eaLnBrk="1" fontAlgn="auto" hangingPunct="1">
              <a:spcAft>
                <a:spcPts val="0"/>
              </a:spcAft>
              <a:defRPr/>
            </a:pPr>
            <a:r>
              <a:rPr lang="en-AU" b="1" dirty="0"/>
              <a:t>Collaborative Logistics</a:t>
            </a:r>
          </a:p>
          <a:p>
            <a:pPr marL="412750" indent="-276225" eaLnBrk="1" fontAlgn="auto" hangingPunct="1">
              <a:spcAft>
                <a:spcPts val="0"/>
              </a:spcAft>
              <a:defRPr/>
            </a:pPr>
            <a:r>
              <a:rPr lang="en-AU" dirty="0"/>
              <a:t>Engineering plan, policies and strategies</a:t>
            </a:r>
          </a:p>
          <a:p>
            <a:pPr marL="412750" indent="-276225" eaLnBrk="1" fontAlgn="auto" hangingPunct="1">
              <a:spcAft>
                <a:spcPts val="0"/>
              </a:spcAft>
              <a:defRPr/>
            </a:pPr>
            <a:endParaRPr lang="en-AU" b="1" dirty="0"/>
          </a:p>
          <a:p>
            <a:pPr>
              <a:buFont typeface="Arial" pitchFamily="34" charset="0"/>
              <a:buNone/>
              <a:defRPr/>
            </a:pPr>
            <a:r>
              <a:rPr lang="en-AU" dirty="0"/>
              <a:t>Application of technology and scientific principles to the planning, functional design, operation and management of facilities for any mode of transportation, to provide for the safe, rapid, comfortable, convenient, economical, and environmentally compatible movement of people and goods.</a:t>
            </a:r>
          </a:p>
          <a:p>
            <a:pPr>
              <a:buFont typeface="Arial" pitchFamily="34" charset="0"/>
              <a:buNone/>
              <a:defRPr/>
            </a:pPr>
            <a:endParaRPr lang="en-AU" dirty="0"/>
          </a:p>
          <a:p>
            <a:pPr>
              <a:buFont typeface="Arial" pitchFamily="34" charset="0"/>
              <a:buNone/>
              <a:defRPr/>
            </a:pPr>
            <a:r>
              <a:rPr lang="en-AU" dirty="0"/>
              <a:t>In Civil Engineering term, it is planning, design, construction, maintenance, and operation of transportation facilities.</a:t>
            </a:r>
          </a:p>
          <a:p>
            <a:pPr>
              <a:buFont typeface="Arial" pitchFamily="34" charset="0"/>
              <a:buNone/>
              <a:defRPr/>
            </a:pPr>
            <a:endParaRPr lang="en-AU" dirty="0"/>
          </a:p>
          <a:p>
            <a:pPr>
              <a:buFont typeface="Arial" pitchFamily="34" charset="0"/>
              <a:buNone/>
              <a:defRPr/>
            </a:pPr>
            <a:r>
              <a:rPr lang="en-AU" dirty="0"/>
              <a:t>There are several dimensions:</a:t>
            </a:r>
          </a:p>
          <a:p>
            <a:pPr marL="457200" indent="-457200">
              <a:buFont typeface="+mj-lt"/>
              <a:buAutoNum type="arabicPeriod"/>
              <a:defRPr/>
            </a:pPr>
            <a:r>
              <a:rPr lang="en-AU" dirty="0"/>
              <a:t>Aerospace and Air Transportation; </a:t>
            </a:r>
          </a:p>
          <a:p>
            <a:pPr marL="457200" indent="-457200">
              <a:buFont typeface="+mj-lt"/>
              <a:buAutoNum type="arabicPeriod"/>
              <a:defRPr/>
            </a:pPr>
            <a:r>
              <a:rPr lang="en-AU" dirty="0"/>
              <a:t>Highway; Road and Land Corridors</a:t>
            </a:r>
          </a:p>
          <a:p>
            <a:pPr marL="457200" indent="-457200">
              <a:buFont typeface="+mj-lt"/>
              <a:buAutoNum type="arabicPeriod"/>
              <a:defRPr/>
            </a:pPr>
            <a:r>
              <a:rPr lang="en-AU" dirty="0"/>
              <a:t>Traffic and </a:t>
            </a:r>
            <a:r>
              <a:rPr lang="en-AU" dirty="0" err="1"/>
              <a:t>congention</a:t>
            </a:r>
            <a:r>
              <a:rPr lang="en-AU" dirty="0"/>
              <a:t> engineering and management</a:t>
            </a:r>
          </a:p>
          <a:p>
            <a:pPr marL="457200" indent="-457200">
              <a:buFont typeface="+mj-lt"/>
              <a:buAutoNum type="arabicPeriod"/>
              <a:defRPr/>
            </a:pPr>
            <a:r>
              <a:rPr lang="en-AU" dirty="0"/>
              <a:t>Rail and </a:t>
            </a:r>
            <a:r>
              <a:rPr lang="en-AU" dirty="0" err="1"/>
              <a:t>Intermodals</a:t>
            </a:r>
            <a:endParaRPr lang="en-AU" dirty="0"/>
          </a:p>
          <a:p>
            <a:pPr marL="457200" indent="-457200">
              <a:buFont typeface="+mj-lt"/>
              <a:buAutoNum type="arabicPeriod"/>
              <a:defRPr/>
            </a:pPr>
            <a:r>
              <a:rPr lang="en-AU" dirty="0"/>
              <a:t>Urban Transportation and operation and Planning</a:t>
            </a:r>
          </a:p>
          <a:p>
            <a:pPr marL="457200" indent="-457200">
              <a:buFont typeface="+mj-lt"/>
              <a:buAutoNum type="arabicPeriod"/>
              <a:defRPr/>
            </a:pPr>
            <a:r>
              <a:rPr lang="en-AU" dirty="0"/>
              <a:t>Pipeline; Waterway, </a:t>
            </a:r>
          </a:p>
          <a:p>
            <a:pPr marL="457200" indent="-457200">
              <a:buFont typeface="+mj-lt"/>
              <a:buAutoNum type="arabicPeriod"/>
              <a:defRPr/>
            </a:pPr>
            <a:r>
              <a:rPr lang="en-AU" dirty="0"/>
              <a:t>Port, Coastal and Ocean; </a:t>
            </a:r>
          </a:p>
          <a:p>
            <a:pPr>
              <a:buFont typeface="Arial" pitchFamily="34" charset="0"/>
              <a:buNone/>
              <a:defRPr/>
            </a:pPr>
            <a:r>
              <a:rPr lang="en-AU" dirty="0">
                <a:solidFill>
                  <a:srgbClr val="FF3399"/>
                </a:solidFill>
              </a:rPr>
              <a:t>http://en.wikipedia.org/wiki/Transport_engineering</a:t>
            </a:r>
          </a:p>
          <a:p>
            <a:pPr>
              <a:buFont typeface="Arial" pitchFamily="34" charset="0"/>
              <a:buNone/>
              <a:defRPr/>
            </a:pPr>
            <a:endParaRPr lang="en-AU" dirty="0">
              <a:solidFill>
                <a:srgbClr val="FF3399"/>
              </a:solidFill>
            </a:endParaRPr>
          </a:p>
          <a:p>
            <a:pPr>
              <a:defRPr/>
            </a:pPr>
            <a:r>
              <a:rPr lang="en-AU" dirty="0">
                <a:hlinkClick r:id="rId3" action="ppaction://hlinkfile"/>
              </a:rPr>
              <a:t>1 Highway engineering</a:t>
            </a:r>
            <a:r>
              <a:rPr lang="en-AU" dirty="0"/>
              <a:t> </a:t>
            </a:r>
            <a:r>
              <a:rPr lang="en-AU" dirty="0">
                <a:solidFill>
                  <a:srgbClr val="FF3399"/>
                </a:solidFill>
              </a:rPr>
              <a:t>(Talk to Leo </a:t>
            </a:r>
            <a:r>
              <a:rPr lang="en-AU" dirty="0" err="1">
                <a:solidFill>
                  <a:srgbClr val="FF3399"/>
                </a:solidFill>
              </a:rPr>
              <a:t>Poduta</a:t>
            </a:r>
            <a:r>
              <a:rPr lang="en-AU" dirty="0">
                <a:solidFill>
                  <a:srgbClr val="FF3399"/>
                </a:solidFill>
              </a:rPr>
              <a:t>) (in Sydney Very speed limits, in Melbourne, they have 3 line in the morning to city and 2 line back, and in the afternoon, they have 3 way back from city and 2 line to the city. on ramp/off ramp, location,  road network, determine of mix traffic, </a:t>
            </a:r>
          </a:p>
          <a:p>
            <a:pPr>
              <a:defRPr/>
            </a:pPr>
            <a:r>
              <a:rPr lang="en-AU" dirty="0">
                <a:hlinkClick r:id="rId4" action="ppaction://hlinkfile"/>
              </a:rPr>
              <a:t>2 Railroad engineering</a:t>
            </a:r>
            <a:r>
              <a:rPr lang="en-AU" dirty="0"/>
              <a:t> </a:t>
            </a:r>
          </a:p>
          <a:p>
            <a:pPr>
              <a:defRPr/>
            </a:pPr>
            <a:r>
              <a:rPr lang="en-AU" dirty="0">
                <a:hlinkClick r:id="rId5" action="ppaction://hlinkfile"/>
              </a:rPr>
              <a:t>3 Port and harbor engineering</a:t>
            </a:r>
            <a:endParaRPr lang="en-AU" dirty="0"/>
          </a:p>
          <a:p>
            <a:pPr>
              <a:defRPr/>
            </a:pPr>
            <a:r>
              <a:rPr lang="en-AU" dirty="0">
                <a:hlinkClick r:id="rId6" action="ppaction://hlinkfile"/>
              </a:rPr>
              <a:t>4 Airport engineering</a:t>
            </a:r>
            <a:r>
              <a:rPr lang="en-AU" dirty="0"/>
              <a:t> </a:t>
            </a:r>
          </a:p>
          <a:p>
            <a:pPr>
              <a:defRPr/>
            </a:pPr>
            <a:r>
              <a:rPr lang="en-AU" dirty="0">
                <a:hlinkClick r:id="rId7" action="ppaction://hlinkfile" tooltip="Bicycle transportation engineering"/>
              </a:rPr>
              <a:t>Bicycle transportation engineering</a:t>
            </a:r>
            <a:endParaRPr lang="en-AU" dirty="0"/>
          </a:p>
          <a:p>
            <a:pPr>
              <a:defRPr/>
            </a:pPr>
            <a:r>
              <a:rPr lang="en-AU" dirty="0">
                <a:hlinkClick r:id="rId8" action="ppaction://hlinkfile" tooltip="Intelligent Transportation System"/>
              </a:rPr>
              <a:t>Intelligent Transportation System</a:t>
            </a:r>
            <a:r>
              <a:rPr lang="en-AU" dirty="0"/>
              <a:t> (ITS)</a:t>
            </a:r>
          </a:p>
          <a:p>
            <a:pPr>
              <a:defRPr/>
            </a:pPr>
            <a:r>
              <a:rPr lang="en-AU" dirty="0">
                <a:hlinkClick r:id="rId9" action="ppaction://hlinkfile" tooltip="Pavement engineering"/>
              </a:rPr>
              <a:t>Pavement engineering</a:t>
            </a:r>
            <a:r>
              <a:rPr lang="en-AU" dirty="0"/>
              <a:t> (</a:t>
            </a:r>
            <a:r>
              <a:rPr lang="en-AU" dirty="0">
                <a:solidFill>
                  <a:srgbClr val="FF3399"/>
                </a:solidFill>
              </a:rPr>
              <a:t>semi-</a:t>
            </a:r>
            <a:r>
              <a:rPr lang="en-AU" dirty="0" err="1">
                <a:solidFill>
                  <a:srgbClr val="FF3399"/>
                </a:solidFill>
              </a:rPr>
              <a:t>trallors</a:t>
            </a:r>
            <a:r>
              <a:rPr lang="en-AU" dirty="0">
                <a:solidFill>
                  <a:srgbClr val="FF3399"/>
                </a:solidFill>
              </a:rPr>
              <a:t> in WA, heat and frequency, mix traffic)</a:t>
            </a:r>
          </a:p>
          <a:p>
            <a:pPr>
              <a:defRPr/>
            </a:pPr>
            <a:r>
              <a:rPr lang="en-AU" dirty="0">
                <a:hlinkClick r:id="rId10" action="ppaction://hlinkfile" tooltip="Principles of Intelligent Urbanism"/>
              </a:rPr>
              <a:t>Principles of Intelligent Urbanism</a:t>
            </a:r>
            <a:endParaRPr lang="en-AU" dirty="0"/>
          </a:p>
          <a:p>
            <a:pPr>
              <a:defRPr/>
            </a:pPr>
            <a:r>
              <a:rPr lang="en-AU" dirty="0">
                <a:hlinkClick r:id="rId3" action="ppaction://hlinkfile" tooltip="Space syntax"/>
              </a:rPr>
              <a:t>Space syntax</a:t>
            </a:r>
            <a:r>
              <a:rPr lang="en-AU" dirty="0"/>
              <a:t> (pedestrian and vehicular analysis using similar</a:t>
            </a:r>
            <a:br>
              <a:rPr lang="en-AU" dirty="0"/>
            </a:br>
            <a:r>
              <a:rPr lang="en-AU" dirty="0"/>
              <a:t>techniques to standard transportation engineering)</a:t>
            </a:r>
          </a:p>
          <a:p>
            <a:pPr>
              <a:defRPr/>
            </a:pPr>
            <a:r>
              <a:rPr lang="en-AU" dirty="0">
                <a:hlinkClick r:id="rId4" action="ppaction://hlinkfile" tooltip="Transportation forecasting"/>
              </a:rPr>
              <a:t>Transportation forecasting</a:t>
            </a:r>
            <a:endParaRPr lang="en-AU" dirty="0"/>
          </a:p>
          <a:p>
            <a:pPr>
              <a:defRPr/>
            </a:pPr>
            <a:r>
              <a:rPr lang="en-AU" dirty="0">
                <a:hlinkClick r:id="rId5" action="ppaction://hlinkfile" tooltip="Transportation planning"/>
              </a:rPr>
              <a:t>Transportation planning</a:t>
            </a:r>
            <a:endParaRPr lang="en-AU" dirty="0"/>
          </a:p>
          <a:p>
            <a:pPr>
              <a:defRPr/>
            </a:pPr>
            <a:r>
              <a:rPr lang="en-AU" dirty="0">
                <a:hlinkClick r:id="rId6" action="ppaction://hlinkfile" tooltip="Utility cycling"/>
              </a:rPr>
              <a:t>Utility cycling</a:t>
            </a:r>
            <a:endParaRPr lang="en-AU" dirty="0"/>
          </a:p>
          <a:p>
            <a:pPr>
              <a:buFont typeface="Arial" pitchFamily="34" charset="0"/>
              <a:buNone/>
              <a:defRPr/>
            </a:pPr>
            <a:endParaRPr lang="en-AU" dirty="0">
              <a:solidFill>
                <a:srgbClr val="FF3399"/>
              </a:solidFill>
            </a:endParaRPr>
          </a:p>
          <a:p>
            <a:pPr>
              <a:defRPr/>
            </a:pPr>
            <a:endParaRPr lang="en-AU" dirty="0"/>
          </a:p>
        </p:txBody>
      </p:sp>
    </p:spTree>
    <p:extLst>
      <p:ext uri="{BB962C8B-B14F-4D97-AF65-F5344CB8AC3E}">
        <p14:creationId xmlns:p14="http://schemas.microsoft.com/office/powerpoint/2010/main" val="1594539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p:cNvSpPr>
          <p:nvPr>
            <p:ph type="sldImg"/>
          </p:nvPr>
        </p:nvSpPr>
        <p:spPr bwMode="auto">
          <a:xfrm>
            <a:off x="917575" y="744538"/>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79768" y="4715271"/>
            <a:ext cx="5438140" cy="4467219"/>
          </a:xfrm>
          <a:prstGeom prst="rect">
            <a:avLst/>
          </a:prstGeom>
        </p:spPr>
        <p:txBody>
          <a:bodyPr>
            <a:normAutofit fontScale="55000" lnSpcReduction="20000"/>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AU" sz="1900" dirty="0"/>
              <a:t>What is logistics,  Global Logistics picture, Australia </a:t>
            </a:r>
            <a:r>
              <a:rPr lang="en-AU" sz="1900" dirty="0" err="1"/>
              <a:t>logsitics</a:t>
            </a:r>
            <a:r>
              <a:rPr lang="en-AU" sz="1900" dirty="0"/>
              <a:t> Picture;</a:t>
            </a:r>
            <a:r>
              <a:rPr lang="en-AU" sz="2000" dirty="0"/>
              <a:t> </a:t>
            </a:r>
          </a:p>
          <a:p>
            <a:pPr marL="0" marR="0" lvl="2" indent="0" algn="l" defTabSz="914400" rtl="0" eaLnBrk="1" fontAlgn="auto" latinLnBrk="0" hangingPunct="1">
              <a:lnSpc>
                <a:spcPct val="100000"/>
              </a:lnSpc>
              <a:spcBef>
                <a:spcPts val="0"/>
              </a:spcBef>
              <a:spcAft>
                <a:spcPts val="0"/>
              </a:spcAft>
              <a:buClrTx/>
              <a:buSzTx/>
              <a:buFontTx/>
              <a:buNone/>
              <a:tabLst/>
              <a:defRPr/>
            </a:pPr>
            <a:r>
              <a:rPr lang="en-AU" sz="2000" dirty="0"/>
              <a:t>6 Major issues also apply to Australia and Defence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AU" sz="1900" dirty="0"/>
          </a:p>
          <a:p>
            <a:pPr>
              <a:defRPr/>
            </a:pPr>
            <a:endParaRPr lang="en-AU" dirty="0"/>
          </a:p>
          <a:p>
            <a:pPr>
              <a:defRPr/>
            </a:pPr>
            <a:r>
              <a:rPr lang="en-AU" dirty="0"/>
              <a:t>I will start with an overview of TE, and then I introduce the previous related to TE, so that you know what I have done in the past. This will form the basis for what I propose to do in the future,  and my vision of transport engineering in 2050. </a:t>
            </a:r>
          </a:p>
          <a:p>
            <a:pPr marL="412750" indent="-276225" eaLnBrk="1" fontAlgn="auto" hangingPunct="1">
              <a:spcAft>
                <a:spcPts val="0"/>
              </a:spcAft>
              <a:defRPr/>
            </a:pPr>
            <a:endParaRPr lang="en-AU" b="1" dirty="0"/>
          </a:p>
          <a:p>
            <a:pPr marL="412750" indent="-276225" eaLnBrk="1" fontAlgn="auto" hangingPunct="1">
              <a:spcAft>
                <a:spcPts val="0"/>
              </a:spcAft>
              <a:defRPr/>
            </a:pPr>
            <a:r>
              <a:rPr lang="en-AU" b="1" dirty="0"/>
              <a:t>Summary</a:t>
            </a:r>
            <a:r>
              <a:rPr lang="en-AU" dirty="0"/>
              <a:t> Transportation Engineering</a:t>
            </a:r>
            <a:endParaRPr lang="en-AU" b="1" dirty="0"/>
          </a:p>
          <a:p>
            <a:pPr marL="412750" indent="-276225" eaLnBrk="1" fontAlgn="auto" hangingPunct="1">
              <a:spcAft>
                <a:spcPts val="0"/>
              </a:spcAft>
              <a:defRPr/>
            </a:pPr>
            <a:r>
              <a:rPr lang="en-AU" b="1" dirty="0"/>
              <a:t>Vehicles,</a:t>
            </a:r>
          </a:p>
          <a:p>
            <a:pPr marL="412750" indent="-276225" eaLnBrk="1" fontAlgn="auto" hangingPunct="1">
              <a:spcAft>
                <a:spcPts val="0"/>
              </a:spcAft>
              <a:defRPr/>
            </a:pPr>
            <a:r>
              <a:rPr lang="en-AU" b="1" dirty="0"/>
              <a:t>Infrastructure, </a:t>
            </a:r>
          </a:p>
          <a:p>
            <a:pPr marL="412750" indent="-276225" eaLnBrk="1" fontAlgn="auto" hangingPunct="1">
              <a:spcAft>
                <a:spcPts val="0"/>
              </a:spcAft>
              <a:defRPr/>
            </a:pPr>
            <a:r>
              <a:rPr lang="en-AU" b="1" dirty="0"/>
              <a:t>Networks, </a:t>
            </a:r>
          </a:p>
          <a:p>
            <a:pPr marL="412750" indent="-276225" eaLnBrk="1" fontAlgn="auto" hangingPunct="1">
              <a:spcAft>
                <a:spcPts val="0"/>
              </a:spcAft>
              <a:defRPr/>
            </a:pPr>
            <a:r>
              <a:rPr lang="en-AU" b="1" dirty="0"/>
              <a:t>Carbon, </a:t>
            </a:r>
          </a:p>
          <a:p>
            <a:pPr marL="412750" indent="-276225" eaLnBrk="1" fontAlgn="auto" hangingPunct="1">
              <a:spcAft>
                <a:spcPts val="0"/>
              </a:spcAft>
              <a:defRPr/>
            </a:pPr>
            <a:r>
              <a:rPr lang="en-AU" b="1" dirty="0"/>
              <a:t>Strategy/Policy, </a:t>
            </a:r>
          </a:p>
          <a:p>
            <a:pPr marL="412750" indent="-276225" eaLnBrk="1" fontAlgn="auto" hangingPunct="1">
              <a:spcAft>
                <a:spcPts val="0"/>
              </a:spcAft>
              <a:defRPr/>
            </a:pPr>
            <a:r>
              <a:rPr lang="en-AU" b="1" dirty="0"/>
              <a:t>Collaborative Logistics</a:t>
            </a:r>
          </a:p>
          <a:p>
            <a:pPr marL="412750" indent="-276225" eaLnBrk="1" fontAlgn="auto" hangingPunct="1">
              <a:spcAft>
                <a:spcPts val="0"/>
              </a:spcAft>
              <a:defRPr/>
            </a:pPr>
            <a:r>
              <a:rPr lang="en-AU" dirty="0"/>
              <a:t>Engineering plan, policies and strategies</a:t>
            </a:r>
          </a:p>
          <a:p>
            <a:pPr marL="412750" indent="-276225" eaLnBrk="1" fontAlgn="auto" hangingPunct="1">
              <a:spcAft>
                <a:spcPts val="0"/>
              </a:spcAft>
              <a:defRPr/>
            </a:pPr>
            <a:endParaRPr lang="en-AU" b="1" dirty="0"/>
          </a:p>
          <a:p>
            <a:pPr>
              <a:buFont typeface="Arial" pitchFamily="34" charset="0"/>
              <a:buNone/>
              <a:defRPr/>
            </a:pPr>
            <a:r>
              <a:rPr lang="en-AU" dirty="0"/>
              <a:t>Application of technology and scientific principles to the planning, functional design, operation and management of facilities for any mode of transportation, to provide for the safe, rapid, comfortable, convenient, economical, and environmentally compatible movement of people and goods.</a:t>
            </a:r>
          </a:p>
          <a:p>
            <a:pPr>
              <a:buFont typeface="Arial" pitchFamily="34" charset="0"/>
              <a:buNone/>
              <a:defRPr/>
            </a:pPr>
            <a:endParaRPr lang="en-AU" dirty="0"/>
          </a:p>
          <a:p>
            <a:pPr>
              <a:buFont typeface="Arial" pitchFamily="34" charset="0"/>
              <a:buNone/>
              <a:defRPr/>
            </a:pPr>
            <a:r>
              <a:rPr lang="en-AU" dirty="0"/>
              <a:t>In Civil Engineering term, it is planning, design, construction, maintenance, and operation of transportation facilities.</a:t>
            </a:r>
          </a:p>
          <a:p>
            <a:pPr>
              <a:buFont typeface="Arial" pitchFamily="34" charset="0"/>
              <a:buNone/>
              <a:defRPr/>
            </a:pPr>
            <a:endParaRPr lang="en-AU" dirty="0"/>
          </a:p>
          <a:p>
            <a:pPr>
              <a:buFont typeface="Arial" pitchFamily="34" charset="0"/>
              <a:buNone/>
              <a:defRPr/>
            </a:pPr>
            <a:r>
              <a:rPr lang="en-AU" dirty="0"/>
              <a:t>There are several dimensions:</a:t>
            </a:r>
          </a:p>
          <a:p>
            <a:pPr marL="457200" indent="-457200">
              <a:buFont typeface="+mj-lt"/>
              <a:buAutoNum type="arabicPeriod"/>
              <a:defRPr/>
            </a:pPr>
            <a:r>
              <a:rPr lang="en-AU" dirty="0"/>
              <a:t>Aerospace and Air Transportation; </a:t>
            </a:r>
          </a:p>
          <a:p>
            <a:pPr marL="457200" indent="-457200">
              <a:buFont typeface="+mj-lt"/>
              <a:buAutoNum type="arabicPeriod"/>
              <a:defRPr/>
            </a:pPr>
            <a:r>
              <a:rPr lang="en-AU" dirty="0"/>
              <a:t>Highway; Road and Land Corridors</a:t>
            </a:r>
          </a:p>
          <a:p>
            <a:pPr marL="457200" indent="-457200">
              <a:buFont typeface="+mj-lt"/>
              <a:buAutoNum type="arabicPeriod"/>
              <a:defRPr/>
            </a:pPr>
            <a:r>
              <a:rPr lang="en-AU" dirty="0"/>
              <a:t>Traffic and </a:t>
            </a:r>
            <a:r>
              <a:rPr lang="en-AU" dirty="0" err="1"/>
              <a:t>congention</a:t>
            </a:r>
            <a:r>
              <a:rPr lang="en-AU" dirty="0"/>
              <a:t> engineering and management</a:t>
            </a:r>
          </a:p>
          <a:p>
            <a:pPr marL="457200" indent="-457200">
              <a:buFont typeface="+mj-lt"/>
              <a:buAutoNum type="arabicPeriod"/>
              <a:defRPr/>
            </a:pPr>
            <a:r>
              <a:rPr lang="en-AU" dirty="0"/>
              <a:t>Rail and </a:t>
            </a:r>
            <a:r>
              <a:rPr lang="en-AU" dirty="0" err="1"/>
              <a:t>Intermodals</a:t>
            </a:r>
            <a:endParaRPr lang="en-AU" dirty="0"/>
          </a:p>
          <a:p>
            <a:pPr marL="457200" indent="-457200">
              <a:buFont typeface="+mj-lt"/>
              <a:buAutoNum type="arabicPeriod"/>
              <a:defRPr/>
            </a:pPr>
            <a:r>
              <a:rPr lang="en-AU" dirty="0"/>
              <a:t>Urban Transportation and operation and Planning</a:t>
            </a:r>
          </a:p>
          <a:p>
            <a:pPr marL="457200" indent="-457200">
              <a:buFont typeface="+mj-lt"/>
              <a:buAutoNum type="arabicPeriod"/>
              <a:defRPr/>
            </a:pPr>
            <a:r>
              <a:rPr lang="en-AU" dirty="0"/>
              <a:t>Pipeline; Waterway, </a:t>
            </a:r>
          </a:p>
          <a:p>
            <a:pPr marL="457200" indent="-457200">
              <a:buFont typeface="+mj-lt"/>
              <a:buAutoNum type="arabicPeriod"/>
              <a:defRPr/>
            </a:pPr>
            <a:r>
              <a:rPr lang="en-AU" dirty="0"/>
              <a:t>Port, Coastal and Ocean; </a:t>
            </a:r>
          </a:p>
          <a:p>
            <a:pPr>
              <a:buFont typeface="Arial" pitchFamily="34" charset="0"/>
              <a:buNone/>
              <a:defRPr/>
            </a:pPr>
            <a:r>
              <a:rPr lang="en-AU" dirty="0">
                <a:solidFill>
                  <a:srgbClr val="FF3399"/>
                </a:solidFill>
              </a:rPr>
              <a:t>http://en.wikipedia.org/wiki/Transport_engineering</a:t>
            </a:r>
          </a:p>
          <a:p>
            <a:pPr>
              <a:buFont typeface="Arial" pitchFamily="34" charset="0"/>
              <a:buNone/>
              <a:defRPr/>
            </a:pPr>
            <a:endParaRPr lang="en-AU" dirty="0">
              <a:solidFill>
                <a:srgbClr val="FF3399"/>
              </a:solidFill>
            </a:endParaRPr>
          </a:p>
          <a:p>
            <a:pPr>
              <a:defRPr/>
            </a:pPr>
            <a:r>
              <a:rPr lang="en-AU" dirty="0">
                <a:hlinkClick r:id="rId3" action="ppaction://hlinkfile"/>
              </a:rPr>
              <a:t>1 Highway engineering</a:t>
            </a:r>
            <a:r>
              <a:rPr lang="en-AU" dirty="0"/>
              <a:t> </a:t>
            </a:r>
            <a:r>
              <a:rPr lang="en-AU" dirty="0">
                <a:solidFill>
                  <a:srgbClr val="FF3399"/>
                </a:solidFill>
              </a:rPr>
              <a:t>(Talk to Leo </a:t>
            </a:r>
            <a:r>
              <a:rPr lang="en-AU" dirty="0" err="1">
                <a:solidFill>
                  <a:srgbClr val="FF3399"/>
                </a:solidFill>
              </a:rPr>
              <a:t>Poduta</a:t>
            </a:r>
            <a:r>
              <a:rPr lang="en-AU" dirty="0">
                <a:solidFill>
                  <a:srgbClr val="FF3399"/>
                </a:solidFill>
              </a:rPr>
              <a:t>) (in Sydney Very speed limits, in Melbourne, they have 3 line in the morning to city and 2 line back, and in the afternoon, they have 3 way back from city and 2 line to the city. on ramp/off ramp, location,  road network, determine of mix traffic, </a:t>
            </a:r>
          </a:p>
          <a:p>
            <a:pPr>
              <a:defRPr/>
            </a:pPr>
            <a:r>
              <a:rPr lang="en-AU" dirty="0">
                <a:hlinkClick r:id="rId4" action="ppaction://hlinkfile"/>
              </a:rPr>
              <a:t>2 Railroad engineering</a:t>
            </a:r>
            <a:r>
              <a:rPr lang="en-AU" dirty="0"/>
              <a:t> </a:t>
            </a:r>
          </a:p>
          <a:p>
            <a:pPr>
              <a:defRPr/>
            </a:pPr>
            <a:r>
              <a:rPr lang="en-AU" dirty="0">
                <a:hlinkClick r:id="rId5" action="ppaction://hlinkfile"/>
              </a:rPr>
              <a:t>3 Port and harbor engineering</a:t>
            </a:r>
            <a:endParaRPr lang="en-AU" dirty="0"/>
          </a:p>
          <a:p>
            <a:pPr>
              <a:defRPr/>
            </a:pPr>
            <a:r>
              <a:rPr lang="en-AU" dirty="0">
                <a:hlinkClick r:id="rId6" action="ppaction://hlinkfile"/>
              </a:rPr>
              <a:t>4 Airport engineering</a:t>
            </a:r>
            <a:r>
              <a:rPr lang="en-AU" dirty="0"/>
              <a:t> </a:t>
            </a:r>
          </a:p>
          <a:p>
            <a:pPr>
              <a:defRPr/>
            </a:pPr>
            <a:r>
              <a:rPr lang="en-AU" dirty="0">
                <a:hlinkClick r:id="rId7" action="ppaction://hlinkfile" tooltip="Bicycle transportation engineering"/>
              </a:rPr>
              <a:t>Bicycle transportation engineering</a:t>
            </a:r>
            <a:endParaRPr lang="en-AU" dirty="0"/>
          </a:p>
          <a:p>
            <a:pPr>
              <a:defRPr/>
            </a:pPr>
            <a:r>
              <a:rPr lang="en-AU" dirty="0">
                <a:hlinkClick r:id="rId8" action="ppaction://hlinkfile" tooltip="Intelligent Transportation System"/>
              </a:rPr>
              <a:t>Intelligent Transportation System</a:t>
            </a:r>
            <a:r>
              <a:rPr lang="en-AU" dirty="0"/>
              <a:t> (ITS)</a:t>
            </a:r>
          </a:p>
          <a:p>
            <a:pPr>
              <a:defRPr/>
            </a:pPr>
            <a:r>
              <a:rPr lang="en-AU" dirty="0">
                <a:hlinkClick r:id="rId9" action="ppaction://hlinkfile" tooltip="Pavement engineering"/>
              </a:rPr>
              <a:t>Pavement engineering</a:t>
            </a:r>
            <a:r>
              <a:rPr lang="en-AU" dirty="0"/>
              <a:t> (</a:t>
            </a:r>
            <a:r>
              <a:rPr lang="en-AU" dirty="0">
                <a:solidFill>
                  <a:srgbClr val="FF3399"/>
                </a:solidFill>
              </a:rPr>
              <a:t>semi-</a:t>
            </a:r>
            <a:r>
              <a:rPr lang="en-AU" dirty="0" err="1">
                <a:solidFill>
                  <a:srgbClr val="FF3399"/>
                </a:solidFill>
              </a:rPr>
              <a:t>trallors</a:t>
            </a:r>
            <a:r>
              <a:rPr lang="en-AU" dirty="0">
                <a:solidFill>
                  <a:srgbClr val="FF3399"/>
                </a:solidFill>
              </a:rPr>
              <a:t> in WA, heat and frequency, mix traffic)</a:t>
            </a:r>
          </a:p>
          <a:p>
            <a:pPr>
              <a:defRPr/>
            </a:pPr>
            <a:r>
              <a:rPr lang="en-AU" dirty="0">
                <a:hlinkClick r:id="rId10" action="ppaction://hlinkfile" tooltip="Principles of Intelligent Urbanism"/>
              </a:rPr>
              <a:t>Principles of Intelligent Urbanism</a:t>
            </a:r>
            <a:endParaRPr lang="en-AU" dirty="0"/>
          </a:p>
          <a:p>
            <a:pPr>
              <a:defRPr/>
            </a:pPr>
            <a:r>
              <a:rPr lang="en-AU" dirty="0">
                <a:hlinkClick r:id="rId3" action="ppaction://hlinkfile" tooltip="Space syntax"/>
              </a:rPr>
              <a:t>Space syntax</a:t>
            </a:r>
            <a:r>
              <a:rPr lang="en-AU" dirty="0"/>
              <a:t> (pedestrian and vehicular analysis using similar</a:t>
            </a:r>
            <a:br>
              <a:rPr lang="en-AU" dirty="0"/>
            </a:br>
            <a:r>
              <a:rPr lang="en-AU" dirty="0"/>
              <a:t>techniques to standard transportation engineering)</a:t>
            </a:r>
          </a:p>
          <a:p>
            <a:pPr>
              <a:defRPr/>
            </a:pPr>
            <a:r>
              <a:rPr lang="en-AU" dirty="0">
                <a:hlinkClick r:id="rId4" action="ppaction://hlinkfile" tooltip="Transportation forecasting"/>
              </a:rPr>
              <a:t>Transportation forecasting</a:t>
            </a:r>
            <a:endParaRPr lang="en-AU" dirty="0"/>
          </a:p>
          <a:p>
            <a:pPr>
              <a:defRPr/>
            </a:pPr>
            <a:r>
              <a:rPr lang="en-AU" dirty="0">
                <a:hlinkClick r:id="rId5" action="ppaction://hlinkfile" tooltip="Transportation planning"/>
              </a:rPr>
              <a:t>Transportation planning</a:t>
            </a:r>
            <a:endParaRPr lang="en-AU" dirty="0"/>
          </a:p>
          <a:p>
            <a:pPr>
              <a:defRPr/>
            </a:pPr>
            <a:r>
              <a:rPr lang="en-AU" dirty="0">
                <a:hlinkClick r:id="rId6" action="ppaction://hlinkfile" tooltip="Utility cycling"/>
              </a:rPr>
              <a:t>Utility cycling</a:t>
            </a:r>
            <a:endParaRPr lang="en-AU" dirty="0"/>
          </a:p>
          <a:p>
            <a:pPr>
              <a:buFont typeface="Arial" pitchFamily="34" charset="0"/>
              <a:buNone/>
              <a:defRPr/>
            </a:pPr>
            <a:endParaRPr lang="en-AU" dirty="0">
              <a:solidFill>
                <a:srgbClr val="FF3399"/>
              </a:solidFill>
            </a:endParaRPr>
          </a:p>
          <a:p>
            <a:pPr>
              <a:defRPr/>
            </a:pPr>
            <a:endParaRPr lang="en-AU" dirty="0"/>
          </a:p>
        </p:txBody>
      </p:sp>
    </p:spTree>
    <p:extLst>
      <p:ext uri="{BB962C8B-B14F-4D97-AF65-F5344CB8AC3E}">
        <p14:creationId xmlns:p14="http://schemas.microsoft.com/office/powerpoint/2010/main" val="958807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p:cNvSpPr>
          <p:nvPr>
            <p:ph type="sldImg"/>
          </p:nvPr>
        </p:nvSpPr>
        <p:spPr bwMode="auto">
          <a:xfrm>
            <a:off x="917575" y="744538"/>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79768" y="4715271"/>
            <a:ext cx="5438140" cy="4467219"/>
          </a:xfrm>
          <a:prstGeom prst="rect">
            <a:avLst/>
          </a:prstGeom>
        </p:spPr>
        <p:txBody>
          <a:bodyPr>
            <a:normAutofit fontScale="55000" lnSpcReduction="20000"/>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AU" sz="1900" dirty="0"/>
              <a:t>What is logistics,  Global Logistics picture, Australia </a:t>
            </a:r>
            <a:r>
              <a:rPr lang="en-AU" sz="1900" dirty="0" err="1"/>
              <a:t>logsitics</a:t>
            </a:r>
            <a:r>
              <a:rPr lang="en-AU" sz="1900" dirty="0"/>
              <a:t> Picture;</a:t>
            </a:r>
            <a:r>
              <a:rPr lang="en-AU" sz="2000" dirty="0"/>
              <a:t> </a:t>
            </a:r>
          </a:p>
          <a:p>
            <a:pPr marL="0" marR="0" lvl="2" indent="0" algn="l" defTabSz="914400" rtl="0" eaLnBrk="1" fontAlgn="auto" latinLnBrk="0" hangingPunct="1">
              <a:lnSpc>
                <a:spcPct val="100000"/>
              </a:lnSpc>
              <a:spcBef>
                <a:spcPts val="0"/>
              </a:spcBef>
              <a:spcAft>
                <a:spcPts val="0"/>
              </a:spcAft>
              <a:buClrTx/>
              <a:buSzTx/>
              <a:buFontTx/>
              <a:buNone/>
              <a:tabLst/>
              <a:defRPr/>
            </a:pPr>
            <a:r>
              <a:rPr lang="en-AU" sz="2000" dirty="0"/>
              <a:t>6 Major issues also apply to Australia and Defence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AU" sz="1900" dirty="0"/>
          </a:p>
          <a:p>
            <a:pPr>
              <a:defRPr/>
            </a:pPr>
            <a:endParaRPr lang="en-AU" dirty="0"/>
          </a:p>
          <a:p>
            <a:pPr>
              <a:defRPr/>
            </a:pPr>
            <a:r>
              <a:rPr lang="en-AU" dirty="0"/>
              <a:t>I will start with an overview of TE, and then I introduce the previous related to TE, so that you know what I have done in the past. This will form the basis for what I propose to do in the future,  and my vision of transport engineering in 2050. </a:t>
            </a:r>
          </a:p>
          <a:p>
            <a:pPr marL="412750" indent="-276225" eaLnBrk="1" fontAlgn="auto" hangingPunct="1">
              <a:spcAft>
                <a:spcPts val="0"/>
              </a:spcAft>
              <a:defRPr/>
            </a:pPr>
            <a:endParaRPr lang="en-AU" b="1" dirty="0"/>
          </a:p>
          <a:p>
            <a:pPr marL="412750" indent="-276225" eaLnBrk="1" fontAlgn="auto" hangingPunct="1">
              <a:spcAft>
                <a:spcPts val="0"/>
              </a:spcAft>
              <a:defRPr/>
            </a:pPr>
            <a:r>
              <a:rPr lang="en-AU" b="1" dirty="0"/>
              <a:t>Summary</a:t>
            </a:r>
            <a:r>
              <a:rPr lang="en-AU" dirty="0"/>
              <a:t> Transportation Engineering</a:t>
            </a:r>
            <a:endParaRPr lang="en-AU" b="1" dirty="0"/>
          </a:p>
          <a:p>
            <a:pPr marL="412750" indent="-276225" eaLnBrk="1" fontAlgn="auto" hangingPunct="1">
              <a:spcAft>
                <a:spcPts val="0"/>
              </a:spcAft>
              <a:defRPr/>
            </a:pPr>
            <a:r>
              <a:rPr lang="en-AU" b="1" dirty="0"/>
              <a:t>Vehicles,</a:t>
            </a:r>
          </a:p>
          <a:p>
            <a:pPr marL="412750" indent="-276225" eaLnBrk="1" fontAlgn="auto" hangingPunct="1">
              <a:spcAft>
                <a:spcPts val="0"/>
              </a:spcAft>
              <a:defRPr/>
            </a:pPr>
            <a:r>
              <a:rPr lang="en-AU" b="1" dirty="0"/>
              <a:t>Infrastructure, </a:t>
            </a:r>
          </a:p>
          <a:p>
            <a:pPr marL="412750" indent="-276225" eaLnBrk="1" fontAlgn="auto" hangingPunct="1">
              <a:spcAft>
                <a:spcPts val="0"/>
              </a:spcAft>
              <a:defRPr/>
            </a:pPr>
            <a:r>
              <a:rPr lang="en-AU" b="1" dirty="0"/>
              <a:t>Networks, </a:t>
            </a:r>
          </a:p>
          <a:p>
            <a:pPr marL="412750" indent="-276225" eaLnBrk="1" fontAlgn="auto" hangingPunct="1">
              <a:spcAft>
                <a:spcPts val="0"/>
              </a:spcAft>
              <a:defRPr/>
            </a:pPr>
            <a:r>
              <a:rPr lang="en-AU" b="1" dirty="0"/>
              <a:t>Carbon, </a:t>
            </a:r>
          </a:p>
          <a:p>
            <a:pPr marL="412750" indent="-276225" eaLnBrk="1" fontAlgn="auto" hangingPunct="1">
              <a:spcAft>
                <a:spcPts val="0"/>
              </a:spcAft>
              <a:defRPr/>
            </a:pPr>
            <a:r>
              <a:rPr lang="en-AU" b="1" dirty="0"/>
              <a:t>Strategy/Policy, </a:t>
            </a:r>
          </a:p>
          <a:p>
            <a:pPr marL="412750" indent="-276225" eaLnBrk="1" fontAlgn="auto" hangingPunct="1">
              <a:spcAft>
                <a:spcPts val="0"/>
              </a:spcAft>
              <a:defRPr/>
            </a:pPr>
            <a:r>
              <a:rPr lang="en-AU" b="1" dirty="0"/>
              <a:t>Collaborative Logistics</a:t>
            </a:r>
          </a:p>
          <a:p>
            <a:pPr marL="412750" indent="-276225" eaLnBrk="1" fontAlgn="auto" hangingPunct="1">
              <a:spcAft>
                <a:spcPts val="0"/>
              </a:spcAft>
              <a:defRPr/>
            </a:pPr>
            <a:r>
              <a:rPr lang="en-AU" dirty="0"/>
              <a:t>Engineering plan, policies and strategies</a:t>
            </a:r>
          </a:p>
          <a:p>
            <a:pPr marL="412750" indent="-276225" eaLnBrk="1" fontAlgn="auto" hangingPunct="1">
              <a:spcAft>
                <a:spcPts val="0"/>
              </a:spcAft>
              <a:defRPr/>
            </a:pPr>
            <a:endParaRPr lang="en-AU" b="1" dirty="0"/>
          </a:p>
          <a:p>
            <a:pPr>
              <a:buFont typeface="Arial" pitchFamily="34" charset="0"/>
              <a:buNone/>
              <a:defRPr/>
            </a:pPr>
            <a:r>
              <a:rPr lang="en-AU" dirty="0"/>
              <a:t>Application of technology and scientific principles to the planning, functional design, operation and management of facilities for any mode of transportation, to provide for the safe, rapid, comfortable, convenient, economical, and environmentally compatible movement of people and goods.</a:t>
            </a:r>
          </a:p>
          <a:p>
            <a:pPr>
              <a:buFont typeface="Arial" pitchFamily="34" charset="0"/>
              <a:buNone/>
              <a:defRPr/>
            </a:pPr>
            <a:endParaRPr lang="en-AU" dirty="0"/>
          </a:p>
          <a:p>
            <a:pPr>
              <a:buFont typeface="Arial" pitchFamily="34" charset="0"/>
              <a:buNone/>
              <a:defRPr/>
            </a:pPr>
            <a:r>
              <a:rPr lang="en-AU" dirty="0"/>
              <a:t>In Civil Engineering term, it is planning, design, construction, maintenance, and operation of transportation facilities.</a:t>
            </a:r>
          </a:p>
          <a:p>
            <a:pPr>
              <a:buFont typeface="Arial" pitchFamily="34" charset="0"/>
              <a:buNone/>
              <a:defRPr/>
            </a:pPr>
            <a:endParaRPr lang="en-AU" dirty="0"/>
          </a:p>
          <a:p>
            <a:pPr>
              <a:buFont typeface="Arial" pitchFamily="34" charset="0"/>
              <a:buNone/>
              <a:defRPr/>
            </a:pPr>
            <a:r>
              <a:rPr lang="en-AU" dirty="0"/>
              <a:t>There are several dimensions:</a:t>
            </a:r>
          </a:p>
          <a:p>
            <a:pPr marL="457200" indent="-457200">
              <a:buFont typeface="+mj-lt"/>
              <a:buAutoNum type="arabicPeriod"/>
              <a:defRPr/>
            </a:pPr>
            <a:r>
              <a:rPr lang="en-AU" dirty="0"/>
              <a:t>Aerospace and Air Transportation; </a:t>
            </a:r>
          </a:p>
          <a:p>
            <a:pPr marL="457200" indent="-457200">
              <a:buFont typeface="+mj-lt"/>
              <a:buAutoNum type="arabicPeriod"/>
              <a:defRPr/>
            </a:pPr>
            <a:r>
              <a:rPr lang="en-AU" dirty="0"/>
              <a:t>Highway; Road and Land Corridors</a:t>
            </a:r>
          </a:p>
          <a:p>
            <a:pPr marL="457200" indent="-457200">
              <a:buFont typeface="+mj-lt"/>
              <a:buAutoNum type="arabicPeriod"/>
              <a:defRPr/>
            </a:pPr>
            <a:r>
              <a:rPr lang="en-AU" dirty="0"/>
              <a:t>Traffic and </a:t>
            </a:r>
            <a:r>
              <a:rPr lang="en-AU" dirty="0" err="1"/>
              <a:t>congention</a:t>
            </a:r>
            <a:r>
              <a:rPr lang="en-AU" dirty="0"/>
              <a:t> engineering and management</a:t>
            </a:r>
          </a:p>
          <a:p>
            <a:pPr marL="457200" indent="-457200">
              <a:buFont typeface="+mj-lt"/>
              <a:buAutoNum type="arabicPeriod"/>
              <a:defRPr/>
            </a:pPr>
            <a:r>
              <a:rPr lang="en-AU" dirty="0"/>
              <a:t>Rail and </a:t>
            </a:r>
            <a:r>
              <a:rPr lang="en-AU" dirty="0" err="1"/>
              <a:t>Intermodals</a:t>
            </a:r>
            <a:endParaRPr lang="en-AU" dirty="0"/>
          </a:p>
          <a:p>
            <a:pPr marL="457200" indent="-457200">
              <a:buFont typeface="+mj-lt"/>
              <a:buAutoNum type="arabicPeriod"/>
              <a:defRPr/>
            </a:pPr>
            <a:r>
              <a:rPr lang="en-AU" dirty="0"/>
              <a:t>Urban Transportation and operation and Planning</a:t>
            </a:r>
          </a:p>
          <a:p>
            <a:pPr marL="457200" indent="-457200">
              <a:buFont typeface="+mj-lt"/>
              <a:buAutoNum type="arabicPeriod"/>
              <a:defRPr/>
            </a:pPr>
            <a:r>
              <a:rPr lang="en-AU" dirty="0"/>
              <a:t>Pipeline; Waterway, </a:t>
            </a:r>
          </a:p>
          <a:p>
            <a:pPr marL="457200" indent="-457200">
              <a:buFont typeface="+mj-lt"/>
              <a:buAutoNum type="arabicPeriod"/>
              <a:defRPr/>
            </a:pPr>
            <a:r>
              <a:rPr lang="en-AU" dirty="0"/>
              <a:t>Port, Coastal and Ocean; </a:t>
            </a:r>
          </a:p>
          <a:p>
            <a:pPr>
              <a:buFont typeface="Arial" pitchFamily="34" charset="0"/>
              <a:buNone/>
              <a:defRPr/>
            </a:pPr>
            <a:r>
              <a:rPr lang="en-AU" dirty="0">
                <a:solidFill>
                  <a:srgbClr val="FF3399"/>
                </a:solidFill>
              </a:rPr>
              <a:t>http://en.wikipedia.org/wiki/Transport_engineering</a:t>
            </a:r>
          </a:p>
          <a:p>
            <a:pPr>
              <a:buFont typeface="Arial" pitchFamily="34" charset="0"/>
              <a:buNone/>
              <a:defRPr/>
            </a:pPr>
            <a:endParaRPr lang="en-AU" dirty="0">
              <a:solidFill>
                <a:srgbClr val="FF3399"/>
              </a:solidFill>
            </a:endParaRPr>
          </a:p>
          <a:p>
            <a:pPr>
              <a:defRPr/>
            </a:pPr>
            <a:r>
              <a:rPr lang="en-AU" dirty="0">
                <a:hlinkClick r:id="rId3" action="ppaction://hlinkfile"/>
              </a:rPr>
              <a:t>1 Highway engineering</a:t>
            </a:r>
            <a:r>
              <a:rPr lang="en-AU" dirty="0"/>
              <a:t> </a:t>
            </a:r>
            <a:r>
              <a:rPr lang="en-AU" dirty="0">
                <a:solidFill>
                  <a:srgbClr val="FF3399"/>
                </a:solidFill>
              </a:rPr>
              <a:t>(Talk to Leo </a:t>
            </a:r>
            <a:r>
              <a:rPr lang="en-AU" dirty="0" err="1">
                <a:solidFill>
                  <a:srgbClr val="FF3399"/>
                </a:solidFill>
              </a:rPr>
              <a:t>Poduta</a:t>
            </a:r>
            <a:r>
              <a:rPr lang="en-AU" dirty="0">
                <a:solidFill>
                  <a:srgbClr val="FF3399"/>
                </a:solidFill>
              </a:rPr>
              <a:t>) (in Sydney Very speed limits, in Melbourne, they have 3 line in the morning to city and 2 line back, and in the afternoon, they have 3 way back from city and 2 line to the city. on ramp/off ramp, location,  road network, determine of mix traffic, </a:t>
            </a:r>
          </a:p>
          <a:p>
            <a:pPr>
              <a:defRPr/>
            </a:pPr>
            <a:r>
              <a:rPr lang="en-AU" dirty="0">
                <a:hlinkClick r:id="rId4" action="ppaction://hlinkfile"/>
              </a:rPr>
              <a:t>2 Railroad engineering</a:t>
            </a:r>
            <a:r>
              <a:rPr lang="en-AU" dirty="0"/>
              <a:t> </a:t>
            </a:r>
          </a:p>
          <a:p>
            <a:pPr>
              <a:defRPr/>
            </a:pPr>
            <a:r>
              <a:rPr lang="en-AU" dirty="0">
                <a:hlinkClick r:id="rId5" action="ppaction://hlinkfile"/>
              </a:rPr>
              <a:t>3 Port and harbor engineering</a:t>
            </a:r>
            <a:endParaRPr lang="en-AU" dirty="0"/>
          </a:p>
          <a:p>
            <a:pPr>
              <a:defRPr/>
            </a:pPr>
            <a:r>
              <a:rPr lang="en-AU" dirty="0">
                <a:hlinkClick r:id="rId6" action="ppaction://hlinkfile"/>
              </a:rPr>
              <a:t>4 Airport engineering</a:t>
            </a:r>
            <a:r>
              <a:rPr lang="en-AU" dirty="0"/>
              <a:t> </a:t>
            </a:r>
          </a:p>
          <a:p>
            <a:pPr>
              <a:defRPr/>
            </a:pPr>
            <a:r>
              <a:rPr lang="en-AU" dirty="0">
                <a:hlinkClick r:id="rId7" action="ppaction://hlinkfile" tooltip="Bicycle transportation engineering"/>
              </a:rPr>
              <a:t>Bicycle transportation engineering</a:t>
            </a:r>
            <a:endParaRPr lang="en-AU" dirty="0"/>
          </a:p>
          <a:p>
            <a:pPr>
              <a:defRPr/>
            </a:pPr>
            <a:r>
              <a:rPr lang="en-AU" dirty="0">
                <a:hlinkClick r:id="rId8" action="ppaction://hlinkfile" tooltip="Intelligent Transportation System"/>
              </a:rPr>
              <a:t>Intelligent Transportation System</a:t>
            </a:r>
            <a:r>
              <a:rPr lang="en-AU" dirty="0"/>
              <a:t> (ITS)</a:t>
            </a:r>
          </a:p>
          <a:p>
            <a:pPr>
              <a:defRPr/>
            </a:pPr>
            <a:r>
              <a:rPr lang="en-AU" dirty="0">
                <a:hlinkClick r:id="rId9" action="ppaction://hlinkfile" tooltip="Pavement engineering"/>
              </a:rPr>
              <a:t>Pavement engineering</a:t>
            </a:r>
            <a:r>
              <a:rPr lang="en-AU" dirty="0"/>
              <a:t> (</a:t>
            </a:r>
            <a:r>
              <a:rPr lang="en-AU" dirty="0">
                <a:solidFill>
                  <a:srgbClr val="FF3399"/>
                </a:solidFill>
              </a:rPr>
              <a:t>semi-</a:t>
            </a:r>
            <a:r>
              <a:rPr lang="en-AU" dirty="0" err="1">
                <a:solidFill>
                  <a:srgbClr val="FF3399"/>
                </a:solidFill>
              </a:rPr>
              <a:t>trallors</a:t>
            </a:r>
            <a:r>
              <a:rPr lang="en-AU" dirty="0">
                <a:solidFill>
                  <a:srgbClr val="FF3399"/>
                </a:solidFill>
              </a:rPr>
              <a:t> in WA, heat and frequency, mix traffic)</a:t>
            </a:r>
          </a:p>
          <a:p>
            <a:pPr>
              <a:defRPr/>
            </a:pPr>
            <a:r>
              <a:rPr lang="en-AU" dirty="0">
                <a:hlinkClick r:id="rId10" action="ppaction://hlinkfile" tooltip="Principles of Intelligent Urbanism"/>
              </a:rPr>
              <a:t>Principles of Intelligent Urbanism</a:t>
            </a:r>
            <a:endParaRPr lang="en-AU" dirty="0"/>
          </a:p>
          <a:p>
            <a:pPr>
              <a:defRPr/>
            </a:pPr>
            <a:r>
              <a:rPr lang="en-AU" dirty="0">
                <a:hlinkClick r:id="rId3" action="ppaction://hlinkfile" tooltip="Space syntax"/>
              </a:rPr>
              <a:t>Space syntax</a:t>
            </a:r>
            <a:r>
              <a:rPr lang="en-AU" dirty="0"/>
              <a:t> (pedestrian and vehicular analysis using similar</a:t>
            </a:r>
            <a:br>
              <a:rPr lang="en-AU" dirty="0"/>
            </a:br>
            <a:r>
              <a:rPr lang="en-AU" dirty="0"/>
              <a:t>techniques to standard transportation engineering)</a:t>
            </a:r>
          </a:p>
          <a:p>
            <a:pPr>
              <a:defRPr/>
            </a:pPr>
            <a:r>
              <a:rPr lang="en-AU" dirty="0">
                <a:hlinkClick r:id="rId4" action="ppaction://hlinkfile" tooltip="Transportation forecasting"/>
              </a:rPr>
              <a:t>Transportation forecasting</a:t>
            </a:r>
            <a:endParaRPr lang="en-AU" dirty="0"/>
          </a:p>
          <a:p>
            <a:pPr>
              <a:defRPr/>
            </a:pPr>
            <a:r>
              <a:rPr lang="en-AU" dirty="0">
                <a:hlinkClick r:id="rId5" action="ppaction://hlinkfile" tooltip="Transportation planning"/>
              </a:rPr>
              <a:t>Transportation planning</a:t>
            </a:r>
            <a:endParaRPr lang="en-AU" dirty="0"/>
          </a:p>
          <a:p>
            <a:pPr>
              <a:defRPr/>
            </a:pPr>
            <a:r>
              <a:rPr lang="en-AU" dirty="0">
                <a:hlinkClick r:id="rId6" action="ppaction://hlinkfile" tooltip="Utility cycling"/>
              </a:rPr>
              <a:t>Utility cycling</a:t>
            </a:r>
            <a:endParaRPr lang="en-AU" dirty="0"/>
          </a:p>
          <a:p>
            <a:pPr>
              <a:buFont typeface="Arial" pitchFamily="34" charset="0"/>
              <a:buNone/>
              <a:defRPr/>
            </a:pPr>
            <a:endParaRPr lang="en-AU" dirty="0">
              <a:solidFill>
                <a:srgbClr val="FF3399"/>
              </a:solidFill>
            </a:endParaRPr>
          </a:p>
          <a:p>
            <a:pPr>
              <a:defRPr/>
            </a:pPr>
            <a:endParaRPr lang="en-AU" dirty="0"/>
          </a:p>
        </p:txBody>
      </p:sp>
    </p:spTree>
    <p:extLst>
      <p:ext uri="{BB962C8B-B14F-4D97-AF65-F5344CB8AC3E}">
        <p14:creationId xmlns:p14="http://schemas.microsoft.com/office/powerpoint/2010/main" val="3107565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4F60B61-172D-4509-B931-6E88C4E54591}" type="slidenum">
              <a:rPr lang="en-US" smtClean="0"/>
              <a:t>17</a:t>
            </a:fld>
            <a:endParaRPr lang="en-US" dirty="0"/>
          </a:p>
        </p:txBody>
      </p:sp>
    </p:spTree>
    <p:extLst>
      <p:ext uri="{BB962C8B-B14F-4D97-AF65-F5344CB8AC3E}">
        <p14:creationId xmlns:p14="http://schemas.microsoft.com/office/powerpoint/2010/main" val="2564403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p:cNvSpPr>
          <p:nvPr>
            <p:ph type="sldImg"/>
          </p:nvPr>
        </p:nvSpPr>
        <p:spPr bwMode="auto">
          <a:xfrm>
            <a:off x="917575" y="744538"/>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79768" y="4715271"/>
            <a:ext cx="5438140" cy="4467219"/>
          </a:xfrm>
          <a:prstGeom prst="rect">
            <a:avLst/>
          </a:prstGeom>
        </p:spPr>
        <p:txBody>
          <a:bodyPr>
            <a:normAutofit fontScale="55000" lnSpcReduction="20000"/>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AU" sz="1900" dirty="0"/>
              <a:t>What is logistics,  Global Logistics picture, Australia </a:t>
            </a:r>
            <a:r>
              <a:rPr lang="en-AU" sz="1900" dirty="0" err="1"/>
              <a:t>logsitics</a:t>
            </a:r>
            <a:r>
              <a:rPr lang="en-AU" sz="1900" dirty="0"/>
              <a:t> Picture;</a:t>
            </a:r>
            <a:r>
              <a:rPr lang="en-AU" sz="2000" dirty="0"/>
              <a:t> </a:t>
            </a:r>
          </a:p>
          <a:p>
            <a:pPr marL="0" marR="0" lvl="2" indent="0" algn="l" defTabSz="914400" rtl="0" eaLnBrk="1" fontAlgn="auto" latinLnBrk="0" hangingPunct="1">
              <a:lnSpc>
                <a:spcPct val="100000"/>
              </a:lnSpc>
              <a:spcBef>
                <a:spcPts val="0"/>
              </a:spcBef>
              <a:spcAft>
                <a:spcPts val="0"/>
              </a:spcAft>
              <a:buClrTx/>
              <a:buSzTx/>
              <a:buFontTx/>
              <a:buNone/>
              <a:tabLst/>
              <a:defRPr/>
            </a:pPr>
            <a:r>
              <a:rPr lang="en-AU" sz="2000" dirty="0"/>
              <a:t>6 Major issues also apply to Australia and Defence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AU" sz="1900" dirty="0"/>
          </a:p>
          <a:p>
            <a:pPr>
              <a:defRPr/>
            </a:pPr>
            <a:endParaRPr lang="en-AU" dirty="0"/>
          </a:p>
          <a:p>
            <a:pPr>
              <a:defRPr/>
            </a:pPr>
            <a:r>
              <a:rPr lang="en-AU" dirty="0"/>
              <a:t>I will start with an overview of TE, and then I introduce the previous related to TE, so that you know what I have done in the past. This will form the basis for what I propose to do in the future,  and my vision of transport engineering in 2050. </a:t>
            </a:r>
          </a:p>
          <a:p>
            <a:pPr marL="412750" indent="-276225" eaLnBrk="1" fontAlgn="auto" hangingPunct="1">
              <a:spcAft>
                <a:spcPts val="0"/>
              </a:spcAft>
              <a:defRPr/>
            </a:pPr>
            <a:endParaRPr lang="en-AU" b="1" dirty="0"/>
          </a:p>
          <a:p>
            <a:pPr marL="412750" indent="-276225" eaLnBrk="1" fontAlgn="auto" hangingPunct="1">
              <a:spcAft>
                <a:spcPts val="0"/>
              </a:spcAft>
              <a:defRPr/>
            </a:pPr>
            <a:r>
              <a:rPr lang="en-AU" b="1" dirty="0"/>
              <a:t>Summary</a:t>
            </a:r>
            <a:r>
              <a:rPr lang="en-AU" dirty="0"/>
              <a:t> Transportation Engineering</a:t>
            </a:r>
            <a:endParaRPr lang="en-AU" b="1" dirty="0"/>
          </a:p>
          <a:p>
            <a:pPr marL="412750" indent="-276225" eaLnBrk="1" fontAlgn="auto" hangingPunct="1">
              <a:spcAft>
                <a:spcPts val="0"/>
              </a:spcAft>
              <a:defRPr/>
            </a:pPr>
            <a:r>
              <a:rPr lang="en-AU" b="1" dirty="0"/>
              <a:t>Vehicles,</a:t>
            </a:r>
          </a:p>
          <a:p>
            <a:pPr marL="412750" indent="-276225" eaLnBrk="1" fontAlgn="auto" hangingPunct="1">
              <a:spcAft>
                <a:spcPts val="0"/>
              </a:spcAft>
              <a:defRPr/>
            </a:pPr>
            <a:r>
              <a:rPr lang="en-AU" b="1" dirty="0"/>
              <a:t>Infrastructure, </a:t>
            </a:r>
          </a:p>
          <a:p>
            <a:pPr marL="412750" indent="-276225" eaLnBrk="1" fontAlgn="auto" hangingPunct="1">
              <a:spcAft>
                <a:spcPts val="0"/>
              </a:spcAft>
              <a:defRPr/>
            </a:pPr>
            <a:r>
              <a:rPr lang="en-AU" b="1" dirty="0"/>
              <a:t>Networks, </a:t>
            </a:r>
          </a:p>
          <a:p>
            <a:pPr marL="412750" indent="-276225" eaLnBrk="1" fontAlgn="auto" hangingPunct="1">
              <a:spcAft>
                <a:spcPts val="0"/>
              </a:spcAft>
              <a:defRPr/>
            </a:pPr>
            <a:r>
              <a:rPr lang="en-AU" b="1" dirty="0"/>
              <a:t>Carbon, </a:t>
            </a:r>
          </a:p>
          <a:p>
            <a:pPr marL="412750" indent="-276225" eaLnBrk="1" fontAlgn="auto" hangingPunct="1">
              <a:spcAft>
                <a:spcPts val="0"/>
              </a:spcAft>
              <a:defRPr/>
            </a:pPr>
            <a:r>
              <a:rPr lang="en-AU" b="1" dirty="0"/>
              <a:t>Strategy/Policy, </a:t>
            </a:r>
          </a:p>
          <a:p>
            <a:pPr marL="412750" indent="-276225" eaLnBrk="1" fontAlgn="auto" hangingPunct="1">
              <a:spcAft>
                <a:spcPts val="0"/>
              </a:spcAft>
              <a:defRPr/>
            </a:pPr>
            <a:r>
              <a:rPr lang="en-AU" b="1" dirty="0"/>
              <a:t>Collaborative Logistics</a:t>
            </a:r>
          </a:p>
          <a:p>
            <a:pPr marL="412750" indent="-276225" eaLnBrk="1" fontAlgn="auto" hangingPunct="1">
              <a:spcAft>
                <a:spcPts val="0"/>
              </a:spcAft>
              <a:defRPr/>
            </a:pPr>
            <a:r>
              <a:rPr lang="en-AU" dirty="0"/>
              <a:t>Engineering plan, policies and strategies</a:t>
            </a:r>
          </a:p>
          <a:p>
            <a:pPr marL="412750" indent="-276225" eaLnBrk="1" fontAlgn="auto" hangingPunct="1">
              <a:spcAft>
                <a:spcPts val="0"/>
              </a:spcAft>
              <a:defRPr/>
            </a:pPr>
            <a:endParaRPr lang="en-AU" b="1" dirty="0"/>
          </a:p>
          <a:p>
            <a:pPr>
              <a:buFont typeface="Arial" pitchFamily="34" charset="0"/>
              <a:buNone/>
              <a:defRPr/>
            </a:pPr>
            <a:r>
              <a:rPr lang="en-AU" dirty="0"/>
              <a:t>Application of technology and scientific principles to the planning, functional design, operation and management of facilities for any mode of transportation, to provide for the safe, rapid, comfortable, convenient, economical, and environmentally compatible movement of people and goods.</a:t>
            </a:r>
          </a:p>
          <a:p>
            <a:pPr>
              <a:buFont typeface="Arial" pitchFamily="34" charset="0"/>
              <a:buNone/>
              <a:defRPr/>
            </a:pPr>
            <a:endParaRPr lang="en-AU" dirty="0"/>
          </a:p>
          <a:p>
            <a:pPr>
              <a:buFont typeface="Arial" pitchFamily="34" charset="0"/>
              <a:buNone/>
              <a:defRPr/>
            </a:pPr>
            <a:r>
              <a:rPr lang="en-AU" dirty="0"/>
              <a:t>In Civil Engineering term, it is planning, design, construction, maintenance, and operation of transportation facilities.</a:t>
            </a:r>
          </a:p>
          <a:p>
            <a:pPr>
              <a:buFont typeface="Arial" pitchFamily="34" charset="0"/>
              <a:buNone/>
              <a:defRPr/>
            </a:pPr>
            <a:endParaRPr lang="en-AU" dirty="0"/>
          </a:p>
          <a:p>
            <a:pPr>
              <a:buFont typeface="Arial" pitchFamily="34" charset="0"/>
              <a:buNone/>
              <a:defRPr/>
            </a:pPr>
            <a:r>
              <a:rPr lang="en-AU" dirty="0"/>
              <a:t>There are several dimensions:</a:t>
            </a:r>
          </a:p>
          <a:p>
            <a:pPr marL="457200" indent="-457200">
              <a:buFont typeface="+mj-lt"/>
              <a:buAutoNum type="arabicPeriod"/>
              <a:defRPr/>
            </a:pPr>
            <a:r>
              <a:rPr lang="en-AU" dirty="0"/>
              <a:t>Aerospace and Air Transportation; </a:t>
            </a:r>
          </a:p>
          <a:p>
            <a:pPr marL="457200" indent="-457200">
              <a:buFont typeface="+mj-lt"/>
              <a:buAutoNum type="arabicPeriod"/>
              <a:defRPr/>
            </a:pPr>
            <a:r>
              <a:rPr lang="en-AU" dirty="0"/>
              <a:t>Highway; Road and Land Corridors</a:t>
            </a:r>
          </a:p>
          <a:p>
            <a:pPr marL="457200" indent="-457200">
              <a:buFont typeface="+mj-lt"/>
              <a:buAutoNum type="arabicPeriod"/>
              <a:defRPr/>
            </a:pPr>
            <a:r>
              <a:rPr lang="en-AU" dirty="0"/>
              <a:t>Traffic and </a:t>
            </a:r>
            <a:r>
              <a:rPr lang="en-AU" dirty="0" err="1"/>
              <a:t>congention</a:t>
            </a:r>
            <a:r>
              <a:rPr lang="en-AU" dirty="0"/>
              <a:t> engineering and management</a:t>
            </a:r>
          </a:p>
          <a:p>
            <a:pPr marL="457200" indent="-457200">
              <a:buFont typeface="+mj-lt"/>
              <a:buAutoNum type="arabicPeriod"/>
              <a:defRPr/>
            </a:pPr>
            <a:r>
              <a:rPr lang="en-AU" dirty="0"/>
              <a:t>Rail and </a:t>
            </a:r>
            <a:r>
              <a:rPr lang="en-AU" dirty="0" err="1"/>
              <a:t>Intermodals</a:t>
            </a:r>
            <a:endParaRPr lang="en-AU" dirty="0"/>
          </a:p>
          <a:p>
            <a:pPr marL="457200" indent="-457200">
              <a:buFont typeface="+mj-lt"/>
              <a:buAutoNum type="arabicPeriod"/>
              <a:defRPr/>
            </a:pPr>
            <a:r>
              <a:rPr lang="en-AU" dirty="0"/>
              <a:t>Urban Transportation and operation and Planning</a:t>
            </a:r>
          </a:p>
          <a:p>
            <a:pPr marL="457200" indent="-457200">
              <a:buFont typeface="+mj-lt"/>
              <a:buAutoNum type="arabicPeriod"/>
              <a:defRPr/>
            </a:pPr>
            <a:r>
              <a:rPr lang="en-AU" dirty="0"/>
              <a:t>Pipeline; Waterway, </a:t>
            </a:r>
          </a:p>
          <a:p>
            <a:pPr marL="457200" indent="-457200">
              <a:buFont typeface="+mj-lt"/>
              <a:buAutoNum type="arabicPeriod"/>
              <a:defRPr/>
            </a:pPr>
            <a:r>
              <a:rPr lang="en-AU" dirty="0"/>
              <a:t>Port, Coastal and Ocean; </a:t>
            </a:r>
          </a:p>
          <a:p>
            <a:pPr>
              <a:buFont typeface="Arial" pitchFamily="34" charset="0"/>
              <a:buNone/>
              <a:defRPr/>
            </a:pPr>
            <a:r>
              <a:rPr lang="en-AU" dirty="0">
                <a:solidFill>
                  <a:srgbClr val="FF3399"/>
                </a:solidFill>
              </a:rPr>
              <a:t>http://en.wikipedia.org/wiki/Transport_engineering</a:t>
            </a:r>
          </a:p>
          <a:p>
            <a:pPr>
              <a:buFont typeface="Arial" pitchFamily="34" charset="0"/>
              <a:buNone/>
              <a:defRPr/>
            </a:pPr>
            <a:endParaRPr lang="en-AU" dirty="0">
              <a:solidFill>
                <a:srgbClr val="FF3399"/>
              </a:solidFill>
            </a:endParaRPr>
          </a:p>
          <a:p>
            <a:pPr>
              <a:defRPr/>
            </a:pPr>
            <a:r>
              <a:rPr lang="en-AU" dirty="0">
                <a:hlinkClick r:id="rId3" action="ppaction://hlinkfile"/>
              </a:rPr>
              <a:t>1 Highway engineering</a:t>
            </a:r>
            <a:r>
              <a:rPr lang="en-AU" dirty="0"/>
              <a:t> </a:t>
            </a:r>
            <a:r>
              <a:rPr lang="en-AU" dirty="0">
                <a:solidFill>
                  <a:srgbClr val="FF3399"/>
                </a:solidFill>
              </a:rPr>
              <a:t>(Talk to Leo </a:t>
            </a:r>
            <a:r>
              <a:rPr lang="en-AU" dirty="0" err="1">
                <a:solidFill>
                  <a:srgbClr val="FF3399"/>
                </a:solidFill>
              </a:rPr>
              <a:t>Poduta</a:t>
            </a:r>
            <a:r>
              <a:rPr lang="en-AU" dirty="0">
                <a:solidFill>
                  <a:srgbClr val="FF3399"/>
                </a:solidFill>
              </a:rPr>
              <a:t>) (in Sydney Very speed limits, in Melbourne, they have 3 line in the morning to city and 2 line back, and in the afternoon, they have 3 way back from city and 2 line to the city. on ramp/off ramp, location,  road network, determine of mix traffic, </a:t>
            </a:r>
          </a:p>
          <a:p>
            <a:pPr>
              <a:defRPr/>
            </a:pPr>
            <a:r>
              <a:rPr lang="en-AU" dirty="0">
                <a:hlinkClick r:id="rId4" action="ppaction://hlinkfile"/>
              </a:rPr>
              <a:t>2 Railroad engineering</a:t>
            </a:r>
            <a:r>
              <a:rPr lang="en-AU" dirty="0"/>
              <a:t> </a:t>
            </a:r>
          </a:p>
          <a:p>
            <a:pPr>
              <a:defRPr/>
            </a:pPr>
            <a:r>
              <a:rPr lang="en-AU" dirty="0">
                <a:hlinkClick r:id="rId5" action="ppaction://hlinkfile"/>
              </a:rPr>
              <a:t>3 Port and harbor engineering</a:t>
            </a:r>
            <a:endParaRPr lang="en-AU" dirty="0"/>
          </a:p>
          <a:p>
            <a:pPr>
              <a:defRPr/>
            </a:pPr>
            <a:r>
              <a:rPr lang="en-AU" dirty="0">
                <a:hlinkClick r:id="rId6" action="ppaction://hlinkfile"/>
              </a:rPr>
              <a:t>4 Airport engineering</a:t>
            </a:r>
            <a:r>
              <a:rPr lang="en-AU" dirty="0"/>
              <a:t> </a:t>
            </a:r>
          </a:p>
          <a:p>
            <a:pPr>
              <a:defRPr/>
            </a:pPr>
            <a:r>
              <a:rPr lang="en-AU" dirty="0">
                <a:hlinkClick r:id="rId7" action="ppaction://hlinkfile" tooltip="Bicycle transportation engineering"/>
              </a:rPr>
              <a:t>Bicycle transportation engineering</a:t>
            </a:r>
            <a:endParaRPr lang="en-AU" dirty="0"/>
          </a:p>
          <a:p>
            <a:pPr>
              <a:defRPr/>
            </a:pPr>
            <a:r>
              <a:rPr lang="en-AU" dirty="0">
                <a:hlinkClick r:id="rId8" action="ppaction://hlinkfile" tooltip="Intelligent Transportation System"/>
              </a:rPr>
              <a:t>Intelligent Transportation System</a:t>
            </a:r>
            <a:r>
              <a:rPr lang="en-AU" dirty="0"/>
              <a:t> (ITS)</a:t>
            </a:r>
          </a:p>
          <a:p>
            <a:pPr>
              <a:defRPr/>
            </a:pPr>
            <a:r>
              <a:rPr lang="en-AU" dirty="0">
                <a:hlinkClick r:id="rId9" action="ppaction://hlinkfile" tooltip="Pavement engineering"/>
              </a:rPr>
              <a:t>Pavement engineering</a:t>
            </a:r>
            <a:r>
              <a:rPr lang="en-AU" dirty="0"/>
              <a:t> (</a:t>
            </a:r>
            <a:r>
              <a:rPr lang="en-AU" dirty="0">
                <a:solidFill>
                  <a:srgbClr val="FF3399"/>
                </a:solidFill>
              </a:rPr>
              <a:t>semi-</a:t>
            </a:r>
            <a:r>
              <a:rPr lang="en-AU" dirty="0" err="1">
                <a:solidFill>
                  <a:srgbClr val="FF3399"/>
                </a:solidFill>
              </a:rPr>
              <a:t>trallors</a:t>
            </a:r>
            <a:r>
              <a:rPr lang="en-AU" dirty="0">
                <a:solidFill>
                  <a:srgbClr val="FF3399"/>
                </a:solidFill>
              </a:rPr>
              <a:t> in WA, heat and frequency, mix traffic)</a:t>
            </a:r>
          </a:p>
          <a:p>
            <a:pPr>
              <a:defRPr/>
            </a:pPr>
            <a:r>
              <a:rPr lang="en-AU" dirty="0">
                <a:hlinkClick r:id="rId10" action="ppaction://hlinkfile" tooltip="Principles of Intelligent Urbanism"/>
              </a:rPr>
              <a:t>Principles of Intelligent Urbanism</a:t>
            </a:r>
            <a:endParaRPr lang="en-AU" dirty="0"/>
          </a:p>
          <a:p>
            <a:pPr>
              <a:defRPr/>
            </a:pPr>
            <a:r>
              <a:rPr lang="en-AU" dirty="0">
                <a:hlinkClick r:id="rId3" action="ppaction://hlinkfile" tooltip="Space syntax"/>
              </a:rPr>
              <a:t>Space syntax</a:t>
            </a:r>
            <a:r>
              <a:rPr lang="en-AU" dirty="0"/>
              <a:t> (pedestrian and vehicular analysis using similar</a:t>
            </a:r>
            <a:br>
              <a:rPr lang="en-AU" dirty="0"/>
            </a:br>
            <a:r>
              <a:rPr lang="en-AU" dirty="0"/>
              <a:t>techniques to standard transportation engineering)</a:t>
            </a:r>
          </a:p>
          <a:p>
            <a:pPr>
              <a:defRPr/>
            </a:pPr>
            <a:r>
              <a:rPr lang="en-AU" dirty="0">
                <a:hlinkClick r:id="rId4" action="ppaction://hlinkfile" tooltip="Transportation forecasting"/>
              </a:rPr>
              <a:t>Transportation forecasting</a:t>
            </a:r>
            <a:endParaRPr lang="en-AU" dirty="0"/>
          </a:p>
          <a:p>
            <a:pPr>
              <a:defRPr/>
            </a:pPr>
            <a:r>
              <a:rPr lang="en-AU" dirty="0">
                <a:hlinkClick r:id="rId5" action="ppaction://hlinkfile" tooltip="Transportation planning"/>
              </a:rPr>
              <a:t>Transportation planning</a:t>
            </a:r>
            <a:endParaRPr lang="en-AU" dirty="0"/>
          </a:p>
          <a:p>
            <a:pPr>
              <a:defRPr/>
            </a:pPr>
            <a:r>
              <a:rPr lang="en-AU" dirty="0">
                <a:hlinkClick r:id="rId6" action="ppaction://hlinkfile" tooltip="Utility cycling"/>
              </a:rPr>
              <a:t>Utility cycling</a:t>
            </a:r>
            <a:endParaRPr lang="en-AU" dirty="0"/>
          </a:p>
          <a:p>
            <a:pPr>
              <a:buFont typeface="Arial" pitchFamily="34" charset="0"/>
              <a:buNone/>
              <a:defRPr/>
            </a:pPr>
            <a:endParaRPr lang="en-AU" dirty="0">
              <a:solidFill>
                <a:srgbClr val="FF3399"/>
              </a:solidFill>
            </a:endParaRPr>
          </a:p>
          <a:p>
            <a:pPr>
              <a:defRPr/>
            </a:pPr>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p:cNvSpPr>
          <p:nvPr>
            <p:ph type="sldImg"/>
          </p:nvPr>
        </p:nvSpPr>
        <p:spPr bwMode="auto">
          <a:xfrm>
            <a:off x="917575" y="744538"/>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79768" y="4715271"/>
            <a:ext cx="5438140" cy="4467219"/>
          </a:xfrm>
          <a:prstGeom prst="rect">
            <a:avLst/>
          </a:prstGeom>
        </p:spPr>
        <p:txBody>
          <a:bodyPr>
            <a:normAutofit fontScale="55000" lnSpcReduction="20000"/>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AU" sz="1900" dirty="0"/>
              <a:t>What is logistics,  Global Logistics picture, Australia </a:t>
            </a:r>
            <a:r>
              <a:rPr lang="en-AU" sz="1900" dirty="0" err="1"/>
              <a:t>logsitics</a:t>
            </a:r>
            <a:r>
              <a:rPr lang="en-AU" sz="1900" dirty="0"/>
              <a:t> Picture;</a:t>
            </a:r>
            <a:r>
              <a:rPr lang="en-AU" sz="2000" dirty="0"/>
              <a:t> </a:t>
            </a:r>
          </a:p>
          <a:p>
            <a:pPr marL="0" marR="0" lvl="2" indent="0" algn="l" defTabSz="914400" rtl="0" eaLnBrk="1" fontAlgn="auto" latinLnBrk="0" hangingPunct="1">
              <a:lnSpc>
                <a:spcPct val="100000"/>
              </a:lnSpc>
              <a:spcBef>
                <a:spcPts val="0"/>
              </a:spcBef>
              <a:spcAft>
                <a:spcPts val="0"/>
              </a:spcAft>
              <a:buClrTx/>
              <a:buSzTx/>
              <a:buFontTx/>
              <a:buNone/>
              <a:tabLst/>
              <a:defRPr/>
            </a:pPr>
            <a:r>
              <a:rPr lang="en-AU" sz="2000" dirty="0"/>
              <a:t>6 Major issues also apply to Australia and Defence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AU" sz="1900" dirty="0"/>
          </a:p>
          <a:p>
            <a:pPr>
              <a:defRPr/>
            </a:pPr>
            <a:endParaRPr lang="en-AU" dirty="0"/>
          </a:p>
          <a:p>
            <a:pPr>
              <a:defRPr/>
            </a:pPr>
            <a:r>
              <a:rPr lang="en-AU" dirty="0"/>
              <a:t>I will start with an overview of TE, and then I introduce the previous related to TE, so that you know what I have done in the past. This will form the basis for what I propose to do in the future,  and my vision of transport engineering in 2050. </a:t>
            </a:r>
          </a:p>
          <a:p>
            <a:pPr marL="412750" indent="-276225" eaLnBrk="1" fontAlgn="auto" hangingPunct="1">
              <a:spcAft>
                <a:spcPts val="0"/>
              </a:spcAft>
              <a:defRPr/>
            </a:pPr>
            <a:endParaRPr lang="en-AU" b="1" dirty="0"/>
          </a:p>
          <a:p>
            <a:pPr marL="412750" indent="-276225" eaLnBrk="1" fontAlgn="auto" hangingPunct="1">
              <a:spcAft>
                <a:spcPts val="0"/>
              </a:spcAft>
              <a:defRPr/>
            </a:pPr>
            <a:r>
              <a:rPr lang="en-AU" b="1" dirty="0"/>
              <a:t>Summary</a:t>
            </a:r>
            <a:r>
              <a:rPr lang="en-AU" dirty="0"/>
              <a:t> Transportation Engineering</a:t>
            </a:r>
            <a:endParaRPr lang="en-AU" b="1" dirty="0"/>
          </a:p>
          <a:p>
            <a:pPr marL="412750" indent="-276225" eaLnBrk="1" fontAlgn="auto" hangingPunct="1">
              <a:spcAft>
                <a:spcPts val="0"/>
              </a:spcAft>
              <a:defRPr/>
            </a:pPr>
            <a:r>
              <a:rPr lang="en-AU" b="1" dirty="0"/>
              <a:t>Vehicles,</a:t>
            </a:r>
          </a:p>
          <a:p>
            <a:pPr marL="412750" indent="-276225" eaLnBrk="1" fontAlgn="auto" hangingPunct="1">
              <a:spcAft>
                <a:spcPts val="0"/>
              </a:spcAft>
              <a:defRPr/>
            </a:pPr>
            <a:r>
              <a:rPr lang="en-AU" b="1" dirty="0"/>
              <a:t>Infrastructure, </a:t>
            </a:r>
          </a:p>
          <a:p>
            <a:pPr marL="412750" indent="-276225" eaLnBrk="1" fontAlgn="auto" hangingPunct="1">
              <a:spcAft>
                <a:spcPts val="0"/>
              </a:spcAft>
              <a:defRPr/>
            </a:pPr>
            <a:r>
              <a:rPr lang="en-AU" b="1" dirty="0"/>
              <a:t>Networks, </a:t>
            </a:r>
          </a:p>
          <a:p>
            <a:pPr marL="412750" indent="-276225" eaLnBrk="1" fontAlgn="auto" hangingPunct="1">
              <a:spcAft>
                <a:spcPts val="0"/>
              </a:spcAft>
              <a:defRPr/>
            </a:pPr>
            <a:r>
              <a:rPr lang="en-AU" b="1" dirty="0"/>
              <a:t>Carbon, </a:t>
            </a:r>
          </a:p>
          <a:p>
            <a:pPr marL="412750" indent="-276225" eaLnBrk="1" fontAlgn="auto" hangingPunct="1">
              <a:spcAft>
                <a:spcPts val="0"/>
              </a:spcAft>
              <a:defRPr/>
            </a:pPr>
            <a:r>
              <a:rPr lang="en-AU" b="1" dirty="0"/>
              <a:t>Strategy/Policy, </a:t>
            </a:r>
          </a:p>
          <a:p>
            <a:pPr marL="412750" indent="-276225" eaLnBrk="1" fontAlgn="auto" hangingPunct="1">
              <a:spcAft>
                <a:spcPts val="0"/>
              </a:spcAft>
              <a:defRPr/>
            </a:pPr>
            <a:r>
              <a:rPr lang="en-AU" b="1" dirty="0"/>
              <a:t>Collaborative Logistics</a:t>
            </a:r>
          </a:p>
          <a:p>
            <a:pPr marL="412750" indent="-276225" eaLnBrk="1" fontAlgn="auto" hangingPunct="1">
              <a:spcAft>
                <a:spcPts val="0"/>
              </a:spcAft>
              <a:defRPr/>
            </a:pPr>
            <a:r>
              <a:rPr lang="en-AU" dirty="0"/>
              <a:t>Engineering plan, policies and strategies</a:t>
            </a:r>
          </a:p>
          <a:p>
            <a:pPr marL="412750" indent="-276225" eaLnBrk="1" fontAlgn="auto" hangingPunct="1">
              <a:spcAft>
                <a:spcPts val="0"/>
              </a:spcAft>
              <a:defRPr/>
            </a:pPr>
            <a:endParaRPr lang="en-AU" b="1" dirty="0"/>
          </a:p>
          <a:p>
            <a:pPr>
              <a:buFont typeface="Arial" pitchFamily="34" charset="0"/>
              <a:buNone/>
              <a:defRPr/>
            </a:pPr>
            <a:r>
              <a:rPr lang="en-AU" dirty="0"/>
              <a:t>Application of technology and scientific principles to the planning, functional design, operation and management of facilities for any mode of transportation, to provide for the safe, rapid, comfortable, convenient, economical, and environmentally compatible movement of people and goods.</a:t>
            </a:r>
          </a:p>
          <a:p>
            <a:pPr>
              <a:buFont typeface="Arial" pitchFamily="34" charset="0"/>
              <a:buNone/>
              <a:defRPr/>
            </a:pPr>
            <a:endParaRPr lang="en-AU" dirty="0"/>
          </a:p>
          <a:p>
            <a:pPr>
              <a:buFont typeface="Arial" pitchFamily="34" charset="0"/>
              <a:buNone/>
              <a:defRPr/>
            </a:pPr>
            <a:r>
              <a:rPr lang="en-AU" dirty="0"/>
              <a:t>In Civil Engineering term, it is planning, design, construction, maintenance, and operation of transportation facilities.</a:t>
            </a:r>
          </a:p>
          <a:p>
            <a:pPr>
              <a:buFont typeface="Arial" pitchFamily="34" charset="0"/>
              <a:buNone/>
              <a:defRPr/>
            </a:pPr>
            <a:endParaRPr lang="en-AU" dirty="0"/>
          </a:p>
          <a:p>
            <a:pPr>
              <a:buFont typeface="Arial" pitchFamily="34" charset="0"/>
              <a:buNone/>
              <a:defRPr/>
            </a:pPr>
            <a:r>
              <a:rPr lang="en-AU" dirty="0"/>
              <a:t>There are several dimensions:</a:t>
            </a:r>
          </a:p>
          <a:p>
            <a:pPr marL="457200" indent="-457200">
              <a:buFont typeface="+mj-lt"/>
              <a:buAutoNum type="arabicPeriod"/>
              <a:defRPr/>
            </a:pPr>
            <a:r>
              <a:rPr lang="en-AU" dirty="0"/>
              <a:t>Aerospace and Air Transportation; </a:t>
            </a:r>
          </a:p>
          <a:p>
            <a:pPr marL="457200" indent="-457200">
              <a:buFont typeface="+mj-lt"/>
              <a:buAutoNum type="arabicPeriod"/>
              <a:defRPr/>
            </a:pPr>
            <a:r>
              <a:rPr lang="en-AU" dirty="0"/>
              <a:t>Highway; Road and Land Corridors</a:t>
            </a:r>
          </a:p>
          <a:p>
            <a:pPr marL="457200" indent="-457200">
              <a:buFont typeface="+mj-lt"/>
              <a:buAutoNum type="arabicPeriod"/>
              <a:defRPr/>
            </a:pPr>
            <a:r>
              <a:rPr lang="en-AU" dirty="0"/>
              <a:t>Traffic and </a:t>
            </a:r>
            <a:r>
              <a:rPr lang="en-AU" dirty="0" err="1"/>
              <a:t>congention</a:t>
            </a:r>
            <a:r>
              <a:rPr lang="en-AU" dirty="0"/>
              <a:t> engineering and management</a:t>
            </a:r>
          </a:p>
          <a:p>
            <a:pPr marL="457200" indent="-457200">
              <a:buFont typeface="+mj-lt"/>
              <a:buAutoNum type="arabicPeriod"/>
              <a:defRPr/>
            </a:pPr>
            <a:r>
              <a:rPr lang="en-AU" dirty="0"/>
              <a:t>Rail and </a:t>
            </a:r>
            <a:r>
              <a:rPr lang="en-AU" dirty="0" err="1"/>
              <a:t>Intermodals</a:t>
            </a:r>
            <a:endParaRPr lang="en-AU" dirty="0"/>
          </a:p>
          <a:p>
            <a:pPr marL="457200" indent="-457200">
              <a:buFont typeface="+mj-lt"/>
              <a:buAutoNum type="arabicPeriod"/>
              <a:defRPr/>
            </a:pPr>
            <a:r>
              <a:rPr lang="en-AU" dirty="0"/>
              <a:t>Urban Transportation and operation and Planning</a:t>
            </a:r>
          </a:p>
          <a:p>
            <a:pPr marL="457200" indent="-457200">
              <a:buFont typeface="+mj-lt"/>
              <a:buAutoNum type="arabicPeriod"/>
              <a:defRPr/>
            </a:pPr>
            <a:r>
              <a:rPr lang="en-AU" dirty="0"/>
              <a:t>Pipeline; Waterway, </a:t>
            </a:r>
          </a:p>
          <a:p>
            <a:pPr marL="457200" indent="-457200">
              <a:buFont typeface="+mj-lt"/>
              <a:buAutoNum type="arabicPeriod"/>
              <a:defRPr/>
            </a:pPr>
            <a:r>
              <a:rPr lang="en-AU" dirty="0"/>
              <a:t>Port, Coastal and Ocean; </a:t>
            </a:r>
          </a:p>
          <a:p>
            <a:pPr>
              <a:buFont typeface="Arial" pitchFamily="34" charset="0"/>
              <a:buNone/>
              <a:defRPr/>
            </a:pPr>
            <a:r>
              <a:rPr lang="en-AU" dirty="0">
                <a:solidFill>
                  <a:srgbClr val="FF3399"/>
                </a:solidFill>
              </a:rPr>
              <a:t>http://en.wikipedia.org/wiki/Transport_engineering</a:t>
            </a:r>
          </a:p>
          <a:p>
            <a:pPr>
              <a:buFont typeface="Arial" pitchFamily="34" charset="0"/>
              <a:buNone/>
              <a:defRPr/>
            </a:pPr>
            <a:endParaRPr lang="en-AU" dirty="0">
              <a:solidFill>
                <a:srgbClr val="FF3399"/>
              </a:solidFill>
            </a:endParaRPr>
          </a:p>
          <a:p>
            <a:pPr>
              <a:defRPr/>
            </a:pPr>
            <a:r>
              <a:rPr lang="en-AU" dirty="0">
                <a:hlinkClick r:id="rId3" action="ppaction://hlinkfile"/>
              </a:rPr>
              <a:t>1 Highway engineering</a:t>
            </a:r>
            <a:r>
              <a:rPr lang="en-AU" dirty="0"/>
              <a:t> </a:t>
            </a:r>
            <a:r>
              <a:rPr lang="en-AU" dirty="0">
                <a:solidFill>
                  <a:srgbClr val="FF3399"/>
                </a:solidFill>
              </a:rPr>
              <a:t>(Talk to Leo </a:t>
            </a:r>
            <a:r>
              <a:rPr lang="en-AU" dirty="0" err="1">
                <a:solidFill>
                  <a:srgbClr val="FF3399"/>
                </a:solidFill>
              </a:rPr>
              <a:t>Poduta</a:t>
            </a:r>
            <a:r>
              <a:rPr lang="en-AU" dirty="0">
                <a:solidFill>
                  <a:srgbClr val="FF3399"/>
                </a:solidFill>
              </a:rPr>
              <a:t>) (in Sydney Very speed limits, in Melbourne, they have 3 line in the morning to city and 2 line back, and in the afternoon, they have 3 way back from city and 2 line to the city. on ramp/off ramp, location,  road network, determine of mix traffic, </a:t>
            </a:r>
          </a:p>
          <a:p>
            <a:pPr>
              <a:defRPr/>
            </a:pPr>
            <a:r>
              <a:rPr lang="en-AU" dirty="0">
                <a:hlinkClick r:id="rId4" action="ppaction://hlinkfile"/>
              </a:rPr>
              <a:t>2 Railroad engineering</a:t>
            </a:r>
            <a:r>
              <a:rPr lang="en-AU" dirty="0"/>
              <a:t> </a:t>
            </a:r>
          </a:p>
          <a:p>
            <a:pPr>
              <a:defRPr/>
            </a:pPr>
            <a:r>
              <a:rPr lang="en-AU" dirty="0">
                <a:hlinkClick r:id="rId5" action="ppaction://hlinkfile"/>
              </a:rPr>
              <a:t>3 Port and harbor engineering</a:t>
            </a:r>
            <a:endParaRPr lang="en-AU" dirty="0"/>
          </a:p>
          <a:p>
            <a:pPr>
              <a:defRPr/>
            </a:pPr>
            <a:r>
              <a:rPr lang="en-AU" dirty="0">
                <a:hlinkClick r:id="rId6" action="ppaction://hlinkfile"/>
              </a:rPr>
              <a:t>4 Airport engineering</a:t>
            </a:r>
            <a:r>
              <a:rPr lang="en-AU" dirty="0"/>
              <a:t> </a:t>
            </a:r>
          </a:p>
          <a:p>
            <a:pPr>
              <a:defRPr/>
            </a:pPr>
            <a:r>
              <a:rPr lang="en-AU" dirty="0">
                <a:hlinkClick r:id="rId7" action="ppaction://hlinkfile" tooltip="Bicycle transportation engineering"/>
              </a:rPr>
              <a:t>Bicycle transportation engineering</a:t>
            </a:r>
            <a:endParaRPr lang="en-AU" dirty="0"/>
          </a:p>
          <a:p>
            <a:pPr>
              <a:defRPr/>
            </a:pPr>
            <a:r>
              <a:rPr lang="en-AU" dirty="0">
                <a:hlinkClick r:id="rId8" action="ppaction://hlinkfile" tooltip="Intelligent Transportation System"/>
              </a:rPr>
              <a:t>Intelligent Transportation System</a:t>
            </a:r>
            <a:r>
              <a:rPr lang="en-AU" dirty="0"/>
              <a:t> (ITS)</a:t>
            </a:r>
          </a:p>
          <a:p>
            <a:pPr>
              <a:defRPr/>
            </a:pPr>
            <a:r>
              <a:rPr lang="en-AU" dirty="0">
                <a:hlinkClick r:id="rId9" action="ppaction://hlinkfile" tooltip="Pavement engineering"/>
              </a:rPr>
              <a:t>Pavement engineering</a:t>
            </a:r>
            <a:r>
              <a:rPr lang="en-AU" dirty="0"/>
              <a:t> (</a:t>
            </a:r>
            <a:r>
              <a:rPr lang="en-AU" dirty="0">
                <a:solidFill>
                  <a:srgbClr val="FF3399"/>
                </a:solidFill>
              </a:rPr>
              <a:t>semi-</a:t>
            </a:r>
            <a:r>
              <a:rPr lang="en-AU" dirty="0" err="1">
                <a:solidFill>
                  <a:srgbClr val="FF3399"/>
                </a:solidFill>
              </a:rPr>
              <a:t>trallors</a:t>
            </a:r>
            <a:r>
              <a:rPr lang="en-AU" dirty="0">
                <a:solidFill>
                  <a:srgbClr val="FF3399"/>
                </a:solidFill>
              </a:rPr>
              <a:t> in WA, heat and frequency, mix traffic)</a:t>
            </a:r>
          </a:p>
          <a:p>
            <a:pPr>
              <a:defRPr/>
            </a:pPr>
            <a:r>
              <a:rPr lang="en-AU" dirty="0">
                <a:hlinkClick r:id="rId10" action="ppaction://hlinkfile" tooltip="Principles of Intelligent Urbanism"/>
              </a:rPr>
              <a:t>Principles of Intelligent Urbanism</a:t>
            </a:r>
            <a:endParaRPr lang="en-AU" dirty="0"/>
          </a:p>
          <a:p>
            <a:pPr>
              <a:defRPr/>
            </a:pPr>
            <a:r>
              <a:rPr lang="en-AU" dirty="0">
                <a:hlinkClick r:id="rId3" action="ppaction://hlinkfile" tooltip="Space syntax"/>
              </a:rPr>
              <a:t>Space syntax</a:t>
            </a:r>
            <a:r>
              <a:rPr lang="en-AU" dirty="0"/>
              <a:t> (pedestrian and vehicular analysis using similar</a:t>
            </a:r>
            <a:br>
              <a:rPr lang="en-AU" dirty="0"/>
            </a:br>
            <a:r>
              <a:rPr lang="en-AU" dirty="0"/>
              <a:t>techniques to standard transportation engineering)</a:t>
            </a:r>
          </a:p>
          <a:p>
            <a:pPr>
              <a:defRPr/>
            </a:pPr>
            <a:r>
              <a:rPr lang="en-AU" dirty="0">
                <a:hlinkClick r:id="rId4" action="ppaction://hlinkfile" tooltip="Transportation forecasting"/>
              </a:rPr>
              <a:t>Transportation forecasting</a:t>
            </a:r>
            <a:endParaRPr lang="en-AU" dirty="0"/>
          </a:p>
          <a:p>
            <a:pPr>
              <a:defRPr/>
            </a:pPr>
            <a:r>
              <a:rPr lang="en-AU" dirty="0">
                <a:hlinkClick r:id="rId5" action="ppaction://hlinkfile" tooltip="Transportation planning"/>
              </a:rPr>
              <a:t>Transportation planning</a:t>
            </a:r>
            <a:endParaRPr lang="en-AU" dirty="0"/>
          </a:p>
          <a:p>
            <a:pPr>
              <a:defRPr/>
            </a:pPr>
            <a:r>
              <a:rPr lang="en-AU" dirty="0">
                <a:hlinkClick r:id="rId6" action="ppaction://hlinkfile" tooltip="Utility cycling"/>
              </a:rPr>
              <a:t>Utility cycling</a:t>
            </a:r>
            <a:endParaRPr lang="en-AU" dirty="0"/>
          </a:p>
          <a:p>
            <a:pPr>
              <a:buFont typeface="Arial" pitchFamily="34" charset="0"/>
              <a:buNone/>
              <a:defRPr/>
            </a:pPr>
            <a:endParaRPr lang="en-AU" dirty="0">
              <a:solidFill>
                <a:srgbClr val="FF3399"/>
              </a:solidFill>
            </a:endParaRPr>
          </a:p>
          <a:p>
            <a:pPr>
              <a:defRPr/>
            </a:pPr>
            <a:endParaRPr lang="en-A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p:spPr>
        <p:txBody>
          <a:bodyPr/>
          <a:lstStyle>
            <a:lvl1pPr>
              <a:spcBef>
                <a:spcPct val="30000"/>
              </a:spcBef>
              <a:defRPr sz="1200">
                <a:solidFill>
                  <a:schemeClr val="tx1"/>
                </a:solidFill>
                <a:latin typeface="Times" pitchFamily="1" charset="0"/>
              </a:defRPr>
            </a:lvl1pPr>
            <a:lvl2pPr marL="742950" indent="-285750">
              <a:spcBef>
                <a:spcPct val="30000"/>
              </a:spcBef>
              <a:defRPr sz="1200">
                <a:solidFill>
                  <a:schemeClr val="tx1"/>
                </a:solidFill>
                <a:latin typeface="Times" pitchFamily="1" charset="0"/>
              </a:defRPr>
            </a:lvl2pPr>
            <a:lvl3pPr marL="1143000" indent="-228600">
              <a:spcBef>
                <a:spcPct val="30000"/>
              </a:spcBef>
              <a:defRPr sz="1200">
                <a:solidFill>
                  <a:schemeClr val="tx1"/>
                </a:solidFill>
                <a:latin typeface="Times" pitchFamily="1" charset="0"/>
              </a:defRPr>
            </a:lvl3pPr>
            <a:lvl4pPr marL="1600200" indent="-228600">
              <a:spcBef>
                <a:spcPct val="30000"/>
              </a:spcBef>
              <a:defRPr sz="1200">
                <a:solidFill>
                  <a:schemeClr val="tx1"/>
                </a:solidFill>
                <a:latin typeface="Times" pitchFamily="1" charset="0"/>
              </a:defRPr>
            </a:lvl4pPr>
            <a:lvl5pPr marL="2057400" indent="-228600">
              <a:spcBef>
                <a:spcPct val="30000"/>
              </a:spcBef>
              <a:defRPr sz="1200">
                <a:solidFill>
                  <a:schemeClr val="tx1"/>
                </a:solidFill>
                <a:latin typeface="Times" pitchFamily="1" charset="0"/>
              </a:defRPr>
            </a:lvl5pPr>
            <a:lvl6pPr marL="2514600" indent="-228600" eaLnBrk="0" fontAlgn="base" hangingPunct="0">
              <a:spcBef>
                <a:spcPct val="30000"/>
              </a:spcBef>
              <a:spcAft>
                <a:spcPct val="0"/>
              </a:spcAft>
              <a:defRPr sz="1200">
                <a:solidFill>
                  <a:schemeClr val="tx1"/>
                </a:solidFill>
                <a:latin typeface="Times" pitchFamily="1" charset="0"/>
              </a:defRPr>
            </a:lvl6pPr>
            <a:lvl7pPr marL="2971800" indent="-228600" eaLnBrk="0" fontAlgn="base" hangingPunct="0">
              <a:spcBef>
                <a:spcPct val="30000"/>
              </a:spcBef>
              <a:spcAft>
                <a:spcPct val="0"/>
              </a:spcAft>
              <a:defRPr sz="1200">
                <a:solidFill>
                  <a:schemeClr val="tx1"/>
                </a:solidFill>
                <a:latin typeface="Times" pitchFamily="1" charset="0"/>
              </a:defRPr>
            </a:lvl7pPr>
            <a:lvl8pPr marL="3429000" indent="-228600" eaLnBrk="0" fontAlgn="base" hangingPunct="0">
              <a:spcBef>
                <a:spcPct val="30000"/>
              </a:spcBef>
              <a:spcAft>
                <a:spcPct val="0"/>
              </a:spcAft>
              <a:defRPr sz="1200">
                <a:solidFill>
                  <a:schemeClr val="tx1"/>
                </a:solidFill>
                <a:latin typeface="Times" pitchFamily="1" charset="0"/>
              </a:defRPr>
            </a:lvl8pPr>
            <a:lvl9pPr marL="3886200" indent="-228600" eaLnBrk="0" fontAlgn="base" hangingPunct="0">
              <a:spcBef>
                <a:spcPct val="30000"/>
              </a:spcBef>
              <a:spcAft>
                <a:spcPct val="0"/>
              </a:spcAft>
              <a:defRPr sz="1200">
                <a:solidFill>
                  <a:schemeClr val="tx1"/>
                </a:solidFill>
                <a:latin typeface="Times" pitchFamily="1" charset="0"/>
              </a:defRPr>
            </a:lvl9pPr>
          </a:lstStyle>
          <a:p>
            <a:pPr>
              <a:spcBef>
                <a:spcPct val="0"/>
              </a:spcBef>
            </a:pPr>
            <a:r>
              <a:rPr lang="en-US" altLang="en-US" sz="1000">
                <a:latin typeface="Arial" charset="0"/>
              </a:rPr>
              <a:t>Semantic Technologies</a:t>
            </a:r>
            <a:endParaRPr lang="en-US" altLang="en-US" sz="3700">
              <a:solidFill>
                <a:schemeClr val="hlink"/>
              </a:solidFill>
              <a:latin typeface="Arial" charset="0"/>
            </a:endParaRPr>
          </a:p>
        </p:txBody>
      </p:sp>
      <p:sp>
        <p:nvSpPr>
          <p:cNvPr id="63491" name="Rectangle 3"/>
          <p:cNvSpPr>
            <a:spLocks noGrp="1" noChangeArrowheads="1"/>
          </p:cNvSpPr>
          <p:nvPr>
            <p:ph type="dt" sz="quarter" idx="1"/>
          </p:nvPr>
        </p:nvSpPr>
        <p:spPr>
          <a:noFill/>
        </p:spPr>
        <p:txBody>
          <a:bodyPr/>
          <a:lstStyle>
            <a:lvl1pPr>
              <a:spcBef>
                <a:spcPct val="30000"/>
              </a:spcBef>
              <a:defRPr sz="1200">
                <a:solidFill>
                  <a:schemeClr val="tx1"/>
                </a:solidFill>
                <a:latin typeface="Times" pitchFamily="1" charset="0"/>
              </a:defRPr>
            </a:lvl1pPr>
            <a:lvl2pPr marL="742950" indent="-285750">
              <a:spcBef>
                <a:spcPct val="30000"/>
              </a:spcBef>
              <a:defRPr sz="1200">
                <a:solidFill>
                  <a:schemeClr val="tx1"/>
                </a:solidFill>
                <a:latin typeface="Times" pitchFamily="1" charset="0"/>
              </a:defRPr>
            </a:lvl2pPr>
            <a:lvl3pPr marL="1143000" indent="-228600">
              <a:spcBef>
                <a:spcPct val="30000"/>
              </a:spcBef>
              <a:defRPr sz="1200">
                <a:solidFill>
                  <a:schemeClr val="tx1"/>
                </a:solidFill>
                <a:latin typeface="Times" pitchFamily="1" charset="0"/>
              </a:defRPr>
            </a:lvl3pPr>
            <a:lvl4pPr marL="1600200" indent="-228600">
              <a:spcBef>
                <a:spcPct val="30000"/>
              </a:spcBef>
              <a:defRPr sz="1200">
                <a:solidFill>
                  <a:schemeClr val="tx1"/>
                </a:solidFill>
                <a:latin typeface="Times" pitchFamily="1" charset="0"/>
              </a:defRPr>
            </a:lvl4pPr>
            <a:lvl5pPr marL="2057400" indent="-228600">
              <a:spcBef>
                <a:spcPct val="30000"/>
              </a:spcBef>
              <a:defRPr sz="1200">
                <a:solidFill>
                  <a:schemeClr val="tx1"/>
                </a:solidFill>
                <a:latin typeface="Times" pitchFamily="1" charset="0"/>
              </a:defRPr>
            </a:lvl5pPr>
            <a:lvl6pPr marL="2514600" indent="-228600" eaLnBrk="0" fontAlgn="base" hangingPunct="0">
              <a:spcBef>
                <a:spcPct val="30000"/>
              </a:spcBef>
              <a:spcAft>
                <a:spcPct val="0"/>
              </a:spcAft>
              <a:defRPr sz="1200">
                <a:solidFill>
                  <a:schemeClr val="tx1"/>
                </a:solidFill>
                <a:latin typeface="Times" pitchFamily="1" charset="0"/>
              </a:defRPr>
            </a:lvl6pPr>
            <a:lvl7pPr marL="2971800" indent="-228600" eaLnBrk="0" fontAlgn="base" hangingPunct="0">
              <a:spcBef>
                <a:spcPct val="30000"/>
              </a:spcBef>
              <a:spcAft>
                <a:spcPct val="0"/>
              </a:spcAft>
              <a:defRPr sz="1200">
                <a:solidFill>
                  <a:schemeClr val="tx1"/>
                </a:solidFill>
                <a:latin typeface="Times" pitchFamily="1" charset="0"/>
              </a:defRPr>
            </a:lvl7pPr>
            <a:lvl8pPr marL="3429000" indent="-228600" eaLnBrk="0" fontAlgn="base" hangingPunct="0">
              <a:spcBef>
                <a:spcPct val="30000"/>
              </a:spcBef>
              <a:spcAft>
                <a:spcPct val="0"/>
              </a:spcAft>
              <a:defRPr sz="1200">
                <a:solidFill>
                  <a:schemeClr val="tx1"/>
                </a:solidFill>
                <a:latin typeface="Times" pitchFamily="1" charset="0"/>
              </a:defRPr>
            </a:lvl8pPr>
            <a:lvl9pPr marL="3886200" indent="-228600" eaLnBrk="0" fontAlgn="base" hangingPunct="0">
              <a:spcBef>
                <a:spcPct val="30000"/>
              </a:spcBef>
              <a:spcAft>
                <a:spcPct val="0"/>
              </a:spcAft>
              <a:defRPr sz="1200">
                <a:solidFill>
                  <a:schemeClr val="tx1"/>
                </a:solidFill>
                <a:latin typeface="Times" pitchFamily="1" charset="0"/>
              </a:defRPr>
            </a:lvl9pPr>
          </a:lstStyle>
          <a:p>
            <a:pPr>
              <a:spcBef>
                <a:spcPct val="0"/>
              </a:spcBef>
            </a:pPr>
            <a:fld id="{7BEBD752-14F0-4172-BFAB-C96D6D076443}" type="datetime1">
              <a:rPr lang="en-US" altLang="en-US" sz="1000" smtClean="0">
                <a:latin typeface="Arial" charset="0"/>
              </a:rPr>
              <a:pPr>
                <a:spcBef>
                  <a:spcPct val="0"/>
                </a:spcBef>
              </a:pPr>
              <a:t>8/17/2020</a:t>
            </a:fld>
            <a:r>
              <a:rPr lang="en-US" altLang="en-US" sz="1000">
                <a:latin typeface="Arial" charset="0"/>
              </a:rPr>
              <a:t>Michael L. Brodie</a:t>
            </a:r>
          </a:p>
        </p:txBody>
      </p:sp>
      <p:sp>
        <p:nvSpPr>
          <p:cNvPr id="63492" name="Rectangle 6"/>
          <p:cNvSpPr>
            <a:spLocks noGrp="1" noChangeArrowheads="1"/>
          </p:cNvSpPr>
          <p:nvPr>
            <p:ph type="ftr" sz="quarter" idx="4"/>
          </p:nvPr>
        </p:nvSpPr>
        <p:spPr>
          <a:noFill/>
        </p:spPr>
        <p:txBody>
          <a:bodyPr/>
          <a:lstStyle>
            <a:lvl1pPr>
              <a:spcBef>
                <a:spcPct val="30000"/>
              </a:spcBef>
              <a:defRPr sz="1200">
                <a:solidFill>
                  <a:schemeClr val="tx1"/>
                </a:solidFill>
                <a:latin typeface="Times" pitchFamily="1" charset="0"/>
              </a:defRPr>
            </a:lvl1pPr>
            <a:lvl2pPr marL="742950" indent="-285750">
              <a:spcBef>
                <a:spcPct val="30000"/>
              </a:spcBef>
              <a:defRPr sz="1200">
                <a:solidFill>
                  <a:schemeClr val="tx1"/>
                </a:solidFill>
                <a:latin typeface="Times" pitchFamily="1" charset="0"/>
              </a:defRPr>
            </a:lvl2pPr>
            <a:lvl3pPr marL="1143000" indent="-228600">
              <a:spcBef>
                <a:spcPct val="30000"/>
              </a:spcBef>
              <a:defRPr sz="1200">
                <a:solidFill>
                  <a:schemeClr val="tx1"/>
                </a:solidFill>
                <a:latin typeface="Times" pitchFamily="1" charset="0"/>
              </a:defRPr>
            </a:lvl3pPr>
            <a:lvl4pPr marL="1600200" indent="-228600">
              <a:spcBef>
                <a:spcPct val="30000"/>
              </a:spcBef>
              <a:defRPr sz="1200">
                <a:solidFill>
                  <a:schemeClr val="tx1"/>
                </a:solidFill>
                <a:latin typeface="Times" pitchFamily="1" charset="0"/>
              </a:defRPr>
            </a:lvl4pPr>
            <a:lvl5pPr marL="2057400" indent="-228600">
              <a:spcBef>
                <a:spcPct val="30000"/>
              </a:spcBef>
              <a:defRPr sz="1200">
                <a:solidFill>
                  <a:schemeClr val="tx1"/>
                </a:solidFill>
                <a:latin typeface="Times" pitchFamily="1" charset="0"/>
              </a:defRPr>
            </a:lvl5pPr>
            <a:lvl6pPr marL="2514600" indent="-228600" eaLnBrk="0" fontAlgn="base" hangingPunct="0">
              <a:spcBef>
                <a:spcPct val="30000"/>
              </a:spcBef>
              <a:spcAft>
                <a:spcPct val="0"/>
              </a:spcAft>
              <a:defRPr sz="1200">
                <a:solidFill>
                  <a:schemeClr val="tx1"/>
                </a:solidFill>
                <a:latin typeface="Times" pitchFamily="1" charset="0"/>
              </a:defRPr>
            </a:lvl6pPr>
            <a:lvl7pPr marL="2971800" indent="-228600" eaLnBrk="0" fontAlgn="base" hangingPunct="0">
              <a:spcBef>
                <a:spcPct val="30000"/>
              </a:spcBef>
              <a:spcAft>
                <a:spcPct val="0"/>
              </a:spcAft>
              <a:defRPr sz="1200">
                <a:solidFill>
                  <a:schemeClr val="tx1"/>
                </a:solidFill>
                <a:latin typeface="Times" pitchFamily="1" charset="0"/>
              </a:defRPr>
            </a:lvl7pPr>
            <a:lvl8pPr marL="3429000" indent="-228600" eaLnBrk="0" fontAlgn="base" hangingPunct="0">
              <a:spcBef>
                <a:spcPct val="30000"/>
              </a:spcBef>
              <a:spcAft>
                <a:spcPct val="0"/>
              </a:spcAft>
              <a:defRPr sz="1200">
                <a:solidFill>
                  <a:schemeClr val="tx1"/>
                </a:solidFill>
                <a:latin typeface="Times" pitchFamily="1" charset="0"/>
              </a:defRPr>
            </a:lvl8pPr>
            <a:lvl9pPr marL="3886200" indent="-228600" eaLnBrk="0" fontAlgn="base" hangingPunct="0">
              <a:spcBef>
                <a:spcPct val="30000"/>
              </a:spcBef>
              <a:spcAft>
                <a:spcPct val="0"/>
              </a:spcAft>
              <a:defRPr sz="1200">
                <a:solidFill>
                  <a:schemeClr val="tx1"/>
                </a:solidFill>
                <a:latin typeface="Times" pitchFamily="1" charset="0"/>
              </a:defRPr>
            </a:lvl9pPr>
          </a:lstStyle>
          <a:p>
            <a:pPr>
              <a:spcBef>
                <a:spcPct val="0"/>
              </a:spcBef>
            </a:pPr>
            <a:r>
              <a:rPr lang="en-US" altLang="en-US" sz="1000">
                <a:latin typeface="Arial" charset="0"/>
              </a:rPr>
              <a:t>Verizon Communicatons, 2007</a:t>
            </a:r>
          </a:p>
        </p:txBody>
      </p:sp>
      <p:sp>
        <p:nvSpPr>
          <p:cNvPr id="63493"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pitchFamily="1" charset="0"/>
              </a:defRPr>
            </a:lvl1pPr>
            <a:lvl2pPr marL="742950" indent="-285750">
              <a:spcBef>
                <a:spcPct val="30000"/>
              </a:spcBef>
              <a:defRPr sz="1200">
                <a:solidFill>
                  <a:schemeClr val="tx1"/>
                </a:solidFill>
                <a:latin typeface="Times" pitchFamily="1" charset="0"/>
              </a:defRPr>
            </a:lvl2pPr>
            <a:lvl3pPr marL="1143000" indent="-228600">
              <a:spcBef>
                <a:spcPct val="30000"/>
              </a:spcBef>
              <a:defRPr sz="1200">
                <a:solidFill>
                  <a:schemeClr val="tx1"/>
                </a:solidFill>
                <a:latin typeface="Times" pitchFamily="1" charset="0"/>
              </a:defRPr>
            </a:lvl3pPr>
            <a:lvl4pPr marL="1600200" indent="-228600">
              <a:spcBef>
                <a:spcPct val="30000"/>
              </a:spcBef>
              <a:defRPr sz="1200">
                <a:solidFill>
                  <a:schemeClr val="tx1"/>
                </a:solidFill>
                <a:latin typeface="Times" pitchFamily="1" charset="0"/>
              </a:defRPr>
            </a:lvl4pPr>
            <a:lvl5pPr marL="2057400" indent="-228600">
              <a:spcBef>
                <a:spcPct val="30000"/>
              </a:spcBef>
              <a:defRPr sz="1200">
                <a:solidFill>
                  <a:schemeClr val="tx1"/>
                </a:solidFill>
                <a:latin typeface="Times" pitchFamily="1" charset="0"/>
              </a:defRPr>
            </a:lvl5pPr>
            <a:lvl6pPr marL="2514600" indent="-228600" eaLnBrk="0" fontAlgn="base" hangingPunct="0">
              <a:spcBef>
                <a:spcPct val="30000"/>
              </a:spcBef>
              <a:spcAft>
                <a:spcPct val="0"/>
              </a:spcAft>
              <a:defRPr sz="1200">
                <a:solidFill>
                  <a:schemeClr val="tx1"/>
                </a:solidFill>
                <a:latin typeface="Times" pitchFamily="1" charset="0"/>
              </a:defRPr>
            </a:lvl6pPr>
            <a:lvl7pPr marL="2971800" indent="-228600" eaLnBrk="0" fontAlgn="base" hangingPunct="0">
              <a:spcBef>
                <a:spcPct val="30000"/>
              </a:spcBef>
              <a:spcAft>
                <a:spcPct val="0"/>
              </a:spcAft>
              <a:defRPr sz="1200">
                <a:solidFill>
                  <a:schemeClr val="tx1"/>
                </a:solidFill>
                <a:latin typeface="Times" pitchFamily="1" charset="0"/>
              </a:defRPr>
            </a:lvl7pPr>
            <a:lvl8pPr marL="3429000" indent="-228600" eaLnBrk="0" fontAlgn="base" hangingPunct="0">
              <a:spcBef>
                <a:spcPct val="30000"/>
              </a:spcBef>
              <a:spcAft>
                <a:spcPct val="0"/>
              </a:spcAft>
              <a:defRPr sz="1200">
                <a:solidFill>
                  <a:schemeClr val="tx1"/>
                </a:solidFill>
                <a:latin typeface="Times" pitchFamily="1" charset="0"/>
              </a:defRPr>
            </a:lvl8pPr>
            <a:lvl9pPr marL="3886200" indent="-228600" eaLnBrk="0" fontAlgn="base" hangingPunct="0">
              <a:spcBef>
                <a:spcPct val="30000"/>
              </a:spcBef>
              <a:spcAft>
                <a:spcPct val="0"/>
              </a:spcAft>
              <a:defRPr sz="1200">
                <a:solidFill>
                  <a:schemeClr val="tx1"/>
                </a:solidFill>
                <a:latin typeface="Times" pitchFamily="1" charset="0"/>
              </a:defRPr>
            </a:lvl9pPr>
          </a:lstStyle>
          <a:p>
            <a:pPr>
              <a:spcBef>
                <a:spcPct val="0"/>
              </a:spcBef>
            </a:pPr>
            <a:fld id="{46038445-2ECF-46F8-BD7B-CC9487B7617B}" type="slidenum">
              <a:rPr lang="en-US" altLang="en-US" sz="1000">
                <a:latin typeface="Arial" charset="0"/>
              </a:rPr>
              <a:pPr>
                <a:spcBef>
                  <a:spcPct val="0"/>
                </a:spcBef>
              </a:pPr>
              <a:t>20</a:t>
            </a:fld>
            <a:endParaRPr lang="en-US" altLang="en-US" sz="1000">
              <a:latin typeface="Arial" charset="0"/>
            </a:endParaRPr>
          </a:p>
        </p:txBody>
      </p:sp>
      <p:sp>
        <p:nvSpPr>
          <p:cNvPr id="63494" name="Rectangle 2"/>
          <p:cNvSpPr>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p:spPr>
      </p:sp>
      <p:sp>
        <p:nvSpPr>
          <p:cNvPr id="63495" name="Rectangle 3"/>
          <p:cNvSpPr>
            <a:spLocks noGrp="1" noChangeArrowheads="1"/>
          </p:cNvSpPr>
          <p:nvPr>
            <p:ph type="body" idx="1"/>
          </p:nvPr>
        </p:nvSpPr>
        <p:spPr>
          <a:xfrm>
            <a:off x="679451" y="4714876"/>
            <a:ext cx="5438775" cy="4467225"/>
          </a:xfr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p:cNvSpPr>
          <p:nvPr>
            <p:ph type="sldImg"/>
          </p:nvPr>
        </p:nvSpPr>
        <p:spPr bwMode="auto">
          <a:xfrm>
            <a:off x="917575" y="744538"/>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79768" y="4715271"/>
            <a:ext cx="5438140" cy="4467219"/>
          </a:xfrm>
          <a:prstGeom prst="rect">
            <a:avLst/>
          </a:prstGeom>
        </p:spPr>
        <p:txBody>
          <a:bodyPr>
            <a:normAutofit fontScale="55000" lnSpcReduction="20000"/>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AU" sz="1900" dirty="0"/>
              <a:t>What is logistics,  Global Logistics picture, Australia </a:t>
            </a:r>
            <a:r>
              <a:rPr lang="en-AU" sz="1900" dirty="0" err="1"/>
              <a:t>logsitics</a:t>
            </a:r>
            <a:r>
              <a:rPr lang="en-AU" sz="1900" dirty="0"/>
              <a:t> Picture;</a:t>
            </a:r>
            <a:r>
              <a:rPr lang="en-AU" sz="2000" dirty="0"/>
              <a:t> </a:t>
            </a:r>
          </a:p>
          <a:p>
            <a:pPr marL="0" marR="0" lvl="2" indent="0" algn="l" defTabSz="914400" rtl="0" eaLnBrk="1" fontAlgn="auto" latinLnBrk="0" hangingPunct="1">
              <a:lnSpc>
                <a:spcPct val="100000"/>
              </a:lnSpc>
              <a:spcBef>
                <a:spcPts val="0"/>
              </a:spcBef>
              <a:spcAft>
                <a:spcPts val="0"/>
              </a:spcAft>
              <a:buClrTx/>
              <a:buSzTx/>
              <a:buFontTx/>
              <a:buNone/>
              <a:tabLst/>
              <a:defRPr/>
            </a:pPr>
            <a:r>
              <a:rPr lang="en-AU" sz="2000" dirty="0"/>
              <a:t>6 Major issues also apply to Australia and Defence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AU" sz="1900" dirty="0"/>
          </a:p>
          <a:p>
            <a:pPr>
              <a:defRPr/>
            </a:pPr>
            <a:endParaRPr lang="en-AU" dirty="0"/>
          </a:p>
          <a:p>
            <a:pPr>
              <a:defRPr/>
            </a:pPr>
            <a:r>
              <a:rPr lang="en-AU" dirty="0"/>
              <a:t>I will start with an overview of TE, and then I introduce the previous related to TE, so that you know what I have done in the past. This will form the basis for what I propose to do in the future,  and my vision of transport engineering in 2050. </a:t>
            </a:r>
          </a:p>
          <a:p>
            <a:pPr marL="412750" indent="-276225" eaLnBrk="1" fontAlgn="auto" hangingPunct="1">
              <a:spcAft>
                <a:spcPts val="0"/>
              </a:spcAft>
              <a:defRPr/>
            </a:pPr>
            <a:endParaRPr lang="en-AU" b="1" dirty="0"/>
          </a:p>
          <a:p>
            <a:pPr marL="412750" indent="-276225" eaLnBrk="1" fontAlgn="auto" hangingPunct="1">
              <a:spcAft>
                <a:spcPts val="0"/>
              </a:spcAft>
              <a:defRPr/>
            </a:pPr>
            <a:r>
              <a:rPr lang="en-AU" b="1" dirty="0"/>
              <a:t>Summary</a:t>
            </a:r>
            <a:r>
              <a:rPr lang="en-AU" dirty="0"/>
              <a:t> Transportation Engineering</a:t>
            </a:r>
            <a:endParaRPr lang="en-AU" b="1" dirty="0"/>
          </a:p>
          <a:p>
            <a:pPr marL="412750" indent="-276225" eaLnBrk="1" fontAlgn="auto" hangingPunct="1">
              <a:spcAft>
                <a:spcPts val="0"/>
              </a:spcAft>
              <a:defRPr/>
            </a:pPr>
            <a:r>
              <a:rPr lang="en-AU" b="1" dirty="0"/>
              <a:t>Vehicles,</a:t>
            </a:r>
          </a:p>
          <a:p>
            <a:pPr marL="412750" indent="-276225" eaLnBrk="1" fontAlgn="auto" hangingPunct="1">
              <a:spcAft>
                <a:spcPts val="0"/>
              </a:spcAft>
              <a:defRPr/>
            </a:pPr>
            <a:r>
              <a:rPr lang="en-AU" b="1" dirty="0"/>
              <a:t>Infrastructure, </a:t>
            </a:r>
          </a:p>
          <a:p>
            <a:pPr marL="412750" indent="-276225" eaLnBrk="1" fontAlgn="auto" hangingPunct="1">
              <a:spcAft>
                <a:spcPts val="0"/>
              </a:spcAft>
              <a:defRPr/>
            </a:pPr>
            <a:r>
              <a:rPr lang="en-AU" b="1" dirty="0"/>
              <a:t>Networks, </a:t>
            </a:r>
          </a:p>
          <a:p>
            <a:pPr marL="412750" indent="-276225" eaLnBrk="1" fontAlgn="auto" hangingPunct="1">
              <a:spcAft>
                <a:spcPts val="0"/>
              </a:spcAft>
              <a:defRPr/>
            </a:pPr>
            <a:r>
              <a:rPr lang="en-AU" b="1" dirty="0"/>
              <a:t>Carbon, </a:t>
            </a:r>
          </a:p>
          <a:p>
            <a:pPr marL="412750" indent="-276225" eaLnBrk="1" fontAlgn="auto" hangingPunct="1">
              <a:spcAft>
                <a:spcPts val="0"/>
              </a:spcAft>
              <a:defRPr/>
            </a:pPr>
            <a:r>
              <a:rPr lang="en-AU" b="1" dirty="0"/>
              <a:t>Strategy/Policy, </a:t>
            </a:r>
          </a:p>
          <a:p>
            <a:pPr marL="412750" indent="-276225" eaLnBrk="1" fontAlgn="auto" hangingPunct="1">
              <a:spcAft>
                <a:spcPts val="0"/>
              </a:spcAft>
              <a:defRPr/>
            </a:pPr>
            <a:r>
              <a:rPr lang="en-AU" b="1" dirty="0"/>
              <a:t>Collaborative Logistics</a:t>
            </a:r>
          </a:p>
          <a:p>
            <a:pPr marL="412750" indent="-276225" eaLnBrk="1" fontAlgn="auto" hangingPunct="1">
              <a:spcAft>
                <a:spcPts val="0"/>
              </a:spcAft>
              <a:defRPr/>
            </a:pPr>
            <a:r>
              <a:rPr lang="en-AU" dirty="0"/>
              <a:t>Engineering plan, policies and strategies</a:t>
            </a:r>
          </a:p>
          <a:p>
            <a:pPr marL="412750" indent="-276225" eaLnBrk="1" fontAlgn="auto" hangingPunct="1">
              <a:spcAft>
                <a:spcPts val="0"/>
              </a:spcAft>
              <a:defRPr/>
            </a:pPr>
            <a:endParaRPr lang="en-AU" b="1" dirty="0"/>
          </a:p>
          <a:p>
            <a:pPr>
              <a:buFont typeface="Arial" pitchFamily="34" charset="0"/>
              <a:buNone/>
              <a:defRPr/>
            </a:pPr>
            <a:r>
              <a:rPr lang="en-AU" dirty="0"/>
              <a:t>Application of technology and scientific principles to the planning, functional design, operation and management of facilities for any mode of transportation, to provide for the safe, rapid, comfortable, convenient, economical, and environmentally compatible movement of people and goods.</a:t>
            </a:r>
          </a:p>
          <a:p>
            <a:pPr>
              <a:buFont typeface="Arial" pitchFamily="34" charset="0"/>
              <a:buNone/>
              <a:defRPr/>
            </a:pPr>
            <a:endParaRPr lang="en-AU" dirty="0"/>
          </a:p>
          <a:p>
            <a:pPr>
              <a:buFont typeface="Arial" pitchFamily="34" charset="0"/>
              <a:buNone/>
              <a:defRPr/>
            </a:pPr>
            <a:r>
              <a:rPr lang="en-AU" dirty="0"/>
              <a:t>In Civil Engineering term, it is planning, design, construction, maintenance, and operation of transportation facilities.</a:t>
            </a:r>
          </a:p>
          <a:p>
            <a:pPr>
              <a:buFont typeface="Arial" pitchFamily="34" charset="0"/>
              <a:buNone/>
              <a:defRPr/>
            </a:pPr>
            <a:endParaRPr lang="en-AU" dirty="0"/>
          </a:p>
          <a:p>
            <a:pPr>
              <a:buFont typeface="Arial" pitchFamily="34" charset="0"/>
              <a:buNone/>
              <a:defRPr/>
            </a:pPr>
            <a:r>
              <a:rPr lang="en-AU" dirty="0"/>
              <a:t>There are several dimensions:</a:t>
            </a:r>
          </a:p>
          <a:p>
            <a:pPr marL="457200" indent="-457200">
              <a:buFont typeface="+mj-lt"/>
              <a:buAutoNum type="arabicPeriod"/>
              <a:defRPr/>
            </a:pPr>
            <a:r>
              <a:rPr lang="en-AU" dirty="0"/>
              <a:t>Aerospace and Air Transportation; </a:t>
            </a:r>
          </a:p>
          <a:p>
            <a:pPr marL="457200" indent="-457200">
              <a:buFont typeface="+mj-lt"/>
              <a:buAutoNum type="arabicPeriod"/>
              <a:defRPr/>
            </a:pPr>
            <a:r>
              <a:rPr lang="en-AU" dirty="0"/>
              <a:t>Highway; Road and Land Corridors</a:t>
            </a:r>
          </a:p>
          <a:p>
            <a:pPr marL="457200" indent="-457200">
              <a:buFont typeface="+mj-lt"/>
              <a:buAutoNum type="arabicPeriod"/>
              <a:defRPr/>
            </a:pPr>
            <a:r>
              <a:rPr lang="en-AU" dirty="0"/>
              <a:t>Traffic and </a:t>
            </a:r>
            <a:r>
              <a:rPr lang="en-AU" dirty="0" err="1"/>
              <a:t>congention</a:t>
            </a:r>
            <a:r>
              <a:rPr lang="en-AU" dirty="0"/>
              <a:t> engineering and management</a:t>
            </a:r>
          </a:p>
          <a:p>
            <a:pPr marL="457200" indent="-457200">
              <a:buFont typeface="+mj-lt"/>
              <a:buAutoNum type="arabicPeriod"/>
              <a:defRPr/>
            </a:pPr>
            <a:r>
              <a:rPr lang="en-AU" dirty="0"/>
              <a:t>Rail and </a:t>
            </a:r>
            <a:r>
              <a:rPr lang="en-AU" dirty="0" err="1"/>
              <a:t>Intermodals</a:t>
            </a:r>
            <a:endParaRPr lang="en-AU" dirty="0"/>
          </a:p>
          <a:p>
            <a:pPr marL="457200" indent="-457200">
              <a:buFont typeface="+mj-lt"/>
              <a:buAutoNum type="arabicPeriod"/>
              <a:defRPr/>
            </a:pPr>
            <a:r>
              <a:rPr lang="en-AU" dirty="0"/>
              <a:t>Urban Transportation and operation and Planning</a:t>
            </a:r>
          </a:p>
          <a:p>
            <a:pPr marL="457200" indent="-457200">
              <a:buFont typeface="+mj-lt"/>
              <a:buAutoNum type="arabicPeriod"/>
              <a:defRPr/>
            </a:pPr>
            <a:r>
              <a:rPr lang="en-AU" dirty="0"/>
              <a:t>Pipeline; Waterway, </a:t>
            </a:r>
          </a:p>
          <a:p>
            <a:pPr marL="457200" indent="-457200">
              <a:buFont typeface="+mj-lt"/>
              <a:buAutoNum type="arabicPeriod"/>
              <a:defRPr/>
            </a:pPr>
            <a:r>
              <a:rPr lang="en-AU" dirty="0"/>
              <a:t>Port, Coastal and Ocean; </a:t>
            </a:r>
          </a:p>
          <a:p>
            <a:pPr>
              <a:buFont typeface="Arial" pitchFamily="34" charset="0"/>
              <a:buNone/>
              <a:defRPr/>
            </a:pPr>
            <a:r>
              <a:rPr lang="en-AU" dirty="0">
                <a:solidFill>
                  <a:srgbClr val="FF3399"/>
                </a:solidFill>
              </a:rPr>
              <a:t>http://en.wikipedia.org/wiki/Transport_engineering</a:t>
            </a:r>
          </a:p>
          <a:p>
            <a:pPr>
              <a:buFont typeface="Arial" pitchFamily="34" charset="0"/>
              <a:buNone/>
              <a:defRPr/>
            </a:pPr>
            <a:endParaRPr lang="en-AU" dirty="0">
              <a:solidFill>
                <a:srgbClr val="FF3399"/>
              </a:solidFill>
            </a:endParaRPr>
          </a:p>
          <a:p>
            <a:pPr>
              <a:defRPr/>
            </a:pPr>
            <a:r>
              <a:rPr lang="en-AU" dirty="0">
                <a:hlinkClick r:id="rId3" action="ppaction://hlinkfile"/>
              </a:rPr>
              <a:t>1 Highway engineering</a:t>
            </a:r>
            <a:r>
              <a:rPr lang="en-AU" dirty="0"/>
              <a:t> </a:t>
            </a:r>
            <a:r>
              <a:rPr lang="en-AU" dirty="0">
                <a:solidFill>
                  <a:srgbClr val="FF3399"/>
                </a:solidFill>
              </a:rPr>
              <a:t>(Talk to Leo </a:t>
            </a:r>
            <a:r>
              <a:rPr lang="en-AU" dirty="0" err="1">
                <a:solidFill>
                  <a:srgbClr val="FF3399"/>
                </a:solidFill>
              </a:rPr>
              <a:t>Poduta</a:t>
            </a:r>
            <a:r>
              <a:rPr lang="en-AU" dirty="0">
                <a:solidFill>
                  <a:srgbClr val="FF3399"/>
                </a:solidFill>
              </a:rPr>
              <a:t>) (in Sydney Very speed limits, in Melbourne, they have 3 line in the morning to city and 2 line back, and in the afternoon, they have 3 way back from city and 2 line to the city. on ramp/off ramp, location,  road network, determine of mix traffic, </a:t>
            </a:r>
          </a:p>
          <a:p>
            <a:pPr>
              <a:defRPr/>
            </a:pPr>
            <a:r>
              <a:rPr lang="en-AU" dirty="0">
                <a:hlinkClick r:id="rId4" action="ppaction://hlinkfile"/>
              </a:rPr>
              <a:t>2 Railroad engineering</a:t>
            </a:r>
            <a:r>
              <a:rPr lang="en-AU" dirty="0"/>
              <a:t> </a:t>
            </a:r>
          </a:p>
          <a:p>
            <a:pPr>
              <a:defRPr/>
            </a:pPr>
            <a:r>
              <a:rPr lang="en-AU" dirty="0">
                <a:hlinkClick r:id="rId5" action="ppaction://hlinkfile"/>
              </a:rPr>
              <a:t>3 Port and harbor engineering</a:t>
            </a:r>
            <a:endParaRPr lang="en-AU" dirty="0"/>
          </a:p>
          <a:p>
            <a:pPr>
              <a:defRPr/>
            </a:pPr>
            <a:r>
              <a:rPr lang="en-AU" dirty="0">
                <a:hlinkClick r:id="rId6" action="ppaction://hlinkfile"/>
              </a:rPr>
              <a:t>4 Airport engineering</a:t>
            </a:r>
            <a:r>
              <a:rPr lang="en-AU" dirty="0"/>
              <a:t> </a:t>
            </a:r>
          </a:p>
          <a:p>
            <a:pPr>
              <a:defRPr/>
            </a:pPr>
            <a:r>
              <a:rPr lang="en-AU" dirty="0">
                <a:hlinkClick r:id="rId7" action="ppaction://hlinkfile" tooltip="Bicycle transportation engineering"/>
              </a:rPr>
              <a:t>Bicycle transportation engineering</a:t>
            </a:r>
            <a:endParaRPr lang="en-AU" dirty="0"/>
          </a:p>
          <a:p>
            <a:pPr>
              <a:defRPr/>
            </a:pPr>
            <a:r>
              <a:rPr lang="en-AU" dirty="0">
                <a:hlinkClick r:id="rId8" action="ppaction://hlinkfile" tooltip="Intelligent Transportation System"/>
              </a:rPr>
              <a:t>Intelligent Transportation System</a:t>
            </a:r>
            <a:r>
              <a:rPr lang="en-AU" dirty="0"/>
              <a:t> (ITS)</a:t>
            </a:r>
          </a:p>
          <a:p>
            <a:pPr>
              <a:defRPr/>
            </a:pPr>
            <a:r>
              <a:rPr lang="en-AU" dirty="0">
                <a:hlinkClick r:id="rId9" action="ppaction://hlinkfile" tooltip="Pavement engineering"/>
              </a:rPr>
              <a:t>Pavement engineering</a:t>
            </a:r>
            <a:r>
              <a:rPr lang="en-AU" dirty="0"/>
              <a:t> (</a:t>
            </a:r>
            <a:r>
              <a:rPr lang="en-AU" dirty="0">
                <a:solidFill>
                  <a:srgbClr val="FF3399"/>
                </a:solidFill>
              </a:rPr>
              <a:t>semi-</a:t>
            </a:r>
            <a:r>
              <a:rPr lang="en-AU" dirty="0" err="1">
                <a:solidFill>
                  <a:srgbClr val="FF3399"/>
                </a:solidFill>
              </a:rPr>
              <a:t>trallors</a:t>
            </a:r>
            <a:r>
              <a:rPr lang="en-AU" dirty="0">
                <a:solidFill>
                  <a:srgbClr val="FF3399"/>
                </a:solidFill>
              </a:rPr>
              <a:t> in WA, heat and frequency, mix traffic)</a:t>
            </a:r>
          </a:p>
          <a:p>
            <a:pPr>
              <a:defRPr/>
            </a:pPr>
            <a:r>
              <a:rPr lang="en-AU" dirty="0">
                <a:hlinkClick r:id="rId10" action="ppaction://hlinkfile" tooltip="Principles of Intelligent Urbanism"/>
              </a:rPr>
              <a:t>Principles of Intelligent Urbanism</a:t>
            </a:r>
            <a:endParaRPr lang="en-AU" dirty="0"/>
          </a:p>
          <a:p>
            <a:pPr>
              <a:defRPr/>
            </a:pPr>
            <a:r>
              <a:rPr lang="en-AU" dirty="0">
                <a:hlinkClick r:id="rId3" action="ppaction://hlinkfile" tooltip="Space syntax"/>
              </a:rPr>
              <a:t>Space syntax</a:t>
            </a:r>
            <a:r>
              <a:rPr lang="en-AU" dirty="0"/>
              <a:t> (pedestrian and vehicular analysis using similar</a:t>
            </a:r>
            <a:br>
              <a:rPr lang="en-AU" dirty="0"/>
            </a:br>
            <a:r>
              <a:rPr lang="en-AU" dirty="0"/>
              <a:t>techniques to standard transportation engineering)</a:t>
            </a:r>
          </a:p>
          <a:p>
            <a:pPr>
              <a:defRPr/>
            </a:pPr>
            <a:r>
              <a:rPr lang="en-AU" dirty="0">
                <a:hlinkClick r:id="rId4" action="ppaction://hlinkfile" tooltip="Transportation forecasting"/>
              </a:rPr>
              <a:t>Transportation forecasting</a:t>
            </a:r>
            <a:endParaRPr lang="en-AU" dirty="0"/>
          </a:p>
          <a:p>
            <a:pPr>
              <a:defRPr/>
            </a:pPr>
            <a:r>
              <a:rPr lang="en-AU" dirty="0">
                <a:hlinkClick r:id="rId5" action="ppaction://hlinkfile" tooltip="Transportation planning"/>
              </a:rPr>
              <a:t>Transportation planning</a:t>
            </a:r>
            <a:endParaRPr lang="en-AU" dirty="0"/>
          </a:p>
          <a:p>
            <a:pPr>
              <a:defRPr/>
            </a:pPr>
            <a:r>
              <a:rPr lang="en-AU" dirty="0">
                <a:hlinkClick r:id="rId6" action="ppaction://hlinkfile" tooltip="Utility cycling"/>
              </a:rPr>
              <a:t>Utility cycling</a:t>
            </a:r>
            <a:endParaRPr lang="en-AU" dirty="0"/>
          </a:p>
          <a:p>
            <a:pPr>
              <a:buFont typeface="Arial" pitchFamily="34" charset="0"/>
              <a:buNone/>
              <a:defRPr/>
            </a:pPr>
            <a:endParaRPr lang="en-AU" dirty="0">
              <a:solidFill>
                <a:srgbClr val="FF3399"/>
              </a:solidFill>
            </a:endParaRPr>
          </a:p>
          <a:p>
            <a:pPr>
              <a:defRPr/>
            </a:pPr>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p:cNvSpPr>
          <p:nvPr>
            <p:ph type="sldImg"/>
          </p:nvPr>
        </p:nvSpPr>
        <p:spPr bwMode="auto">
          <a:xfrm>
            <a:off x="917575" y="744538"/>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79768" y="4715271"/>
            <a:ext cx="5438140" cy="4467219"/>
          </a:xfrm>
          <a:prstGeom prst="rect">
            <a:avLst/>
          </a:prstGeom>
        </p:spPr>
        <p:txBody>
          <a:bodyPr>
            <a:normAutofit fontScale="55000" lnSpcReduction="20000"/>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AU" sz="1900" dirty="0"/>
              <a:t>What is logistics,  Global Logistics picture, Australia </a:t>
            </a:r>
            <a:r>
              <a:rPr lang="en-AU" sz="1900" dirty="0" err="1"/>
              <a:t>logsitics</a:t>
            </a:r>
            <a:r>
              <a:rPr lang="en-AU" sz="1900" dirty="0"/>
              <a:t> Picture;</a:t>
            </a:r>
            <a:r>
              <a:rPr lang="en-AU" sz="2000" dirty="0"/>
              <a:t> </a:t>
            </a:r>
          </a:p>
          <a:p>
            <a:pPr marL="0" marR="0" lvl="2" indent="0" algn="l" defTabSz="914400" rtl="0" eaLnBrk="1" fontAlgn="auto" latinLnBrk="0" hangingPunct="1">
              <a:lnSpc>
                <a:spcPct val="100000"/>
              </a:lnSpc>
              <a:spcBef>
                <a:spcPts val="0"/>
              </a:spcBef>
              <a:spcAft>
                <a:spcPts val="0"/>
              </a:spcAft>
              <a:buClrTx/>
              <a:buSzTx/>
              <a:buFontTx/>
              <a:buNone/>
              <a:tabLst/>
              <a:defRPr/>
            </a:pPr>
            <a:r>
              <a:rPr lang="en-AU" sz="2000" dirty="0"/>
              <a:t>6 Major issues also apply to Australia and Defence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AU" sz="1900" dirty="0"/>
          </a:p>
          <a:p>
            <a:pPr>
              <a:defRPr/>
            </a:pPr>
            <a:endParaRPr lang="en-AU" dirty="0"/>
          </a:p>
          <a:p>
            <a:pPr>
              <a:defRPr/>
            </a:pPr>
            <a:r>
              <a:rPr lang="en-AU" dirty="0"/>
              <a:t>I will start with an overview of TE, and then I introduce the previous related to TE, so that you know what I have done in the past. This will form the basis for what I propose to do in the future,  and my vision of transport engineering in 2050. </a:t>
            </a:r>
          </a:p>
          <a:p>
            <a:pPr marL="412750" indent="-276225" eaLnBrk="1" fontAlgn="auto" hangingPunct="1">
              <a:spcAft>
                <a:spcPts val="0"/>
              </a:spcAft>
              <a:defRPr/>
            </a:pPr>
            <a:endParaRPr lang="en-AU" b="1" dirty="0"/>
          </a:p>
          <a:p>
            <a:pPr marL="412750" indent="-276225" eaLnBrk="1" fontAlgn="auto" hangingPunct="1">
              <a:spcAft>
                <a:spcPts val="0"/>
              </a:spcAft>
              <a:defRPr/>
            </a:pPr>
            <a:r>
              <a:rPr lang="en-AU" b="1" dirty="0"/>
              <a:t>Summary</a:t>
            </a:r>
            <a:r>
              <a:rPr lang="en-AU" dirty="0"/>
              <a:t> Transportation Engineering</a:t>
            </a:r>
            <a:endParaRPr lang="en-AU" b="1" dirty="0"/>
          </a:p>
          <a:p>
            <a:pPr marL="412750" indent="-276225" eaLnBrk="1" fontAlgn="auto" hangingPunct="1">
              <a:spcAft>
                <a:spcPts val="0"/>
              </a:spcAft>
              <a:defRPr/>
            </a:pPr>
            <a:r>
              <a:rPr lang="en-AU" b="1" dirty="0"/>
              <a:t>Vehicles,</a:t>
            </a:r>
          </a:p>
          <a:p>
            <a:pPr marL="412750" indent="-276225" eaLnBrk="1" fontAlgn="auto" hangingPunct="1">
              <a:spcAft>
                <a:spcPts val="0"/>
              </a:spcAft>
              <a:defRPr/>
            </a:pPr>
            <a:r>
              <a:rPr lang="en-AU" b="1" dirty="0"/>
              <a:t>Infrastructure, </a:t>
            </a:r>
          </a:p>
          <a:p>
            <a:pPr marL="412750" indent="-276225" eaLnBrk="1" fontAlgn="auto" hangingPunct="1">
              <a:spcAft>
                <a:spcPts val="0"/>
              </a:spcAft>
              <a:defRPr/>
            </a:pPr>
            <a:r>
              <a:rPr lang="en-AU" b="1" dirty="0"/>
              <a:t>Networks, </a:t>
            </a:r>
          </a:p>
          <a:p>
            <a:pPr marL="412750" indent="-276225" eaLnBrk="1" fontAlgn="auto" hangingPunct="1">
              <a:spcAft>
                <a:spcPts val="0"/>
              </a:spcAft>
              <a:defRPr/>
            </a:pPr>
            <a:r>
              <a:rPr lang="en-AU" b="1" dirty="0"/>
              <a:t>Carbon, </a:t>
            </a:r>
          </a:p>
          <a:p>
            <a:pPr marL="412750" indent="-276225" eaLnBrk="1" fontAlgn="auto" hangingPunct="1">
              <a:spcAft>
                <a:spcPts val="0"/>
              </a:spcAft>
              <a:defRPr/>
            </a:pPr>
            <a:r>
              <a:rPr lang="en-AU" b="1" dirty="0"/>
              <a:t>Strategy/Policy, </a:t>
            </a:r>
          </a:p>
          <a:p>
            <a:pPr marL="412750" indent="-276225" eaLnBrk="1" fontAlgn="auto" hangingPunct="1">
              <a:spcAft>
                <a:spcPts val="0"/>
              </a:spcAft>
              <a:defRPr/>
            </a:pPr>
            <a:r>
              <a:rPr lang="en-AU" b="1" dirty="0"/>
              <a:t>Collaborative Logistics</a:t>
            </a:r>
          </a:p>
          <a:p>
            <a:pPr marL="412750" indent="-276225" eaLnBrk="1" fontAlgn="auto" hangingPunct="1">
              <a:spcAft>
                <a:spcPts val="0"/>
              </a:spcAft>
              <a:defRPr/>
            </a:pPr>
            <a:r>
              <a:rPr lang="en-AU" dirty="0"/>
              <a:t>Engineering plan, policies and strategies</a:t>
            </a:r>
          </a:p>
          <a:p>
            <a:pPr marL="412750" indent="-276225" eaLnBrk="1" fontAlgn="auto" hangingPunct="1">
              <a:spcAft>
                <a:spcPts val="0"/>
              </a:spcAft>
              <a:defRPr/>
            </a:pPr>
            <a:endParaRPr lang="en-AU" b="1" dirty="0"/>
          </a:p>
          <a:p>
            <a:pPr>
              <a:buFont typeface="Arial" pitchFamily="34" charset="0"/>
              <a:buNone/>
              <a:defRPr/>
            </a:pPr>
            <a:r>
              <a:rPr lang="en-AU" dirty="0"/>
              <a:t>Application of technology and scientific principles to the planning, functional design, operation and management of facilities for any mode of transportation, to provide for the safe, rapid, comfortable, convenient, economical, and environmentally compatible movement of people and goods.</a:t>
            </a:r>
          </a:p>
          <a:p>
            <a:pPr>
              <a:buFont typeface="Arial" pitchFamily="34" charset="0"/>
              <a:buNone/>
              <a:defRPr/>
            </a:pPr>
            <a:endParaRPr lang="en-AU" dirty="0"/>
          </a:p>
          <a:p>
            <a:pPr>
              <a:buFont typeface="Arial" pitchFamily="34" charset="0"/>
              <a:buNone/>
              <a:defRPr/>
            </a:pPr>
            <a:r>
              <a:rPr lang="en-AU" dirty="0"/>
              <a:t>In Civil Engineering term, it is planning, design, construction, maintenance, and operation of transportation facilities.</a:t>
            </a:r>
          </a:p>
          <a:p>
            <a:pPr>
              <a:buFont typeface="Arial" pitchFamily="34" charset="0"/>
              <a:buNone/>
              <a:defRPr/>
            </a:pPr>
            <a:endParaRPr lang="en-AU" dirty="0"/>
          </a:p>
          <a:p>
            <a:pPr>
              <a:buFont typeface="Arial" pitchFamily="34" charset="0"/>
              <a:buNone/>
              <a:defRPr/>
            </a:pPr>
            <a:r>
              <a:rPr lang="en-AU" dirty="0"/>
              <a:t>There are several dimensions:</a:t>
            </a:r>
          </a:p>
          <a:p>
            <a:pPr marL="457200" indent="-457200">
              <a:buFont typeface="+mj-lt"/>
              <a:buAutoNum type="arabicPeriod"/>
              <a:defRPr/>
            </a:pPr>
            <a:r>
              <a:rPr lang="en-AU" dirty="0"/>
              <a:t>Aerospace and Air Transportation; </a:t>
            </a:r>
          </a:p>
          <a:p>
            <a:pPr marL="457200" indent="-457200">
              <a:buFont typeface="+mj-lt"/>
              <a:buAutoNum type="arabicPeriod"/>
              <a:defRPr/>
            </a:pPr>
            <a:r>
              <a:rPr lang="en-AU" dirty="0"/>
              <a:t>Highway; Road and Land Corridors</a:t>
            </a:r>
          </a:p>
          <a:p>
            <a:pPr marL="457200" indent="-457200">
              <a:buFont typeface="+mj-lt"/>
              <a:buAutoNum type="arabicPeriod"/>
              <a:defRPr/>
            </a:pPr>
            <a:r>
              <a:rPr lang="en-AU" dirty="0"/>
              <a:t>Traffic and </a:t>
            </a:r>
            <a:r>
              <a:rPr lang="en-AU" dirty="0" err="1"/>
              <a:t>congention</a:t>
            </a:r>
            <a:r>
              <a:rPr lang="en-AU" dirty="0"/>
              <a:t> engineering and management</a:t>
            </a:r>
          </a:p>
          <a:p>
            <a:pPr marL="457200" indent="-457200">
              <a:buFont typeface="+mj-lt"/>
              <a:buAutoNum type="arabicPeriod"/>
              <a:defRPr/>
            </a:pPr>
            <a:r>
              <a:rPr lang="en-AU" dirty="0"/>
              <a:t>Rail and </a:t>
            </a:r>
            <a:r>
              <a:rPr lang="en-AU" dirty="0" err="1"/>
              <a:t>Intermodals</a:t>
            </a:r>
            <a:endParaRPr lang="en-AU" dirty="0"/>
          </a:p>
          <a:p>
            <a:pPr marL="457200" indent="-457200">
              <a:buFont typeface="+mj-lt"/>
              <a:buAutoNum type="arabicPeriod"/>
              <a:defRPr/>
            </a:pPr>
            <a:r>
              <a:rPr lang="en-AU" dirty="0"/>
              <a:t>Urban Transportation and operation and Planning</a:t>
            </a:r>
          </a:p>
          <a:p>
            <a:pPr marL="457200" indent="-457200">
              <a:buFont typeface="+mj-lt"/>
              <a:buAutoNum type="arabicPeriod"/>
              <a:defRPr/>
            </a:pPr>
            <a:r>
              <a:rPr lang="en-AU" dirty="0"/>
              <a:t>Pipeline; Waterway, </a:t>
            </a:r>
          </a:p>
          <a:p>
            <a:pPr marL="457200" indent="-457200">
              <a:buFont typeface="+mj-lt"/>
              <a:buAutoNum type="arabicPeriod"/>
              <a:defRPr/>
            </a:pPr>
            <a:r>
              <a:rPr lang="en-AU" dirty="0"/>
              <a:t>Port, Coastal and Ocean; </a:t>
            </a:r>
          </a:p>
          <a:p>
            <a:pPr>
              <a:buFont typeface="Arial" pitchFamily="34" charset="0"/>
              <a:buNone/>
              <a:defRPr/>
            </a:pPr>
            <a:r>
              <a:rPr lang="en-AU" dirty="0">
                <a:solidFill>
                  <a:srgbClr val="FF3399"/>
                </a:solidFill>
              </a:rPr>
              <a:t>http://en.wikipedia.org/wiki/Transport_engineering</a:t>
            </a:r>
          </a:p>
          <a:p>
            <a:pPr>
              <a:buFont typeface="Arial" pitchFamily="34" charset="0"/>
              <a:buNone/>
              <a:defRPr/>
            </a:pPr>
            <a:endParaRPr lang="en-AU" dirty="0">
              <a:solidFill>
                <a:srgbClr val="FF3399"/>
              </a:solidFill>
            </a:endParaRPr>
          </a:p>
          <a:p>
            <a:pPr>
              <a:defRPr/>
            </a:pPr>
            <a:r>
              <a:rPr lang="en-AU" dirty="0">
                <a:hlinkClick r:id="rId3" action="ppaction://hlinkfile"/>
              </a:rPr>
              <a:t>1 Highway engineering</a:t>
            </a:r>
            <a:r>
              <a:rPr lang="en-AU" dirty="0"/>
              <a:t> </a:t>
            </a:r>
            <a:r>
              <a:rPr lang="en-AU" dirty="0">
                <a:solidFill>
                  <a:srgbClr val="FF3399"/>
                </a:solidFill>
              </a:rPr>
              <a:t>(Talk to Leo </a:t>
            </a:r>
            <a:r>
              <a:rPr lang="en-AU" dirty="0" err="1">
                <a:solidFill>
                  <a:srgbClr val="FF3399"/>
                </a:solidFill>
              </a:rPr>
              <a:t>Poduta</a:t>
            </a:r>
            <a:r>
              <a:rPr lang="en-AU" dirty="0">
                <a:solidFill>
                  <a:srgbClr val="FF3399"/>
                </a:solidFill>
              </a:rPr>
              <a:t>) (in Sydney Very speed limits, in Melbourne, they have 3 line in the morning to city and 2 line back, and in the afternoon, they have 3 way back from city and 2 line to the city. on ramp/off ramp, location,  road network, determine of mix traffic, </a:t>
            </a:r>
          </a:p>
          <a:p>
            <a:pPr>
              <a:defRPr/>
            </a:pPr>
            <a:r>
              <a:rPr lang="en-AU" dirty="0">
                <a:hlinkClick r:id="rId4" action="ppaction://hlinkfile"/>
              </a:rPr>
              <a:t>2 Railroad engineering</a:t>
            </a:r>
            <a:r>
              <a:rPr lang="en-AU" dirty="0"/>
              <a:t> </a:t>
            </a:r>
          </a:p>
          <a:p>
            <a:pPr>
              <a:defRPr/>
            </a:pPr>
            <a:r>
              <a:rPr lang="en-AU" dirty="0">
                <a:hlinkClick r:id="rId5" action="ppaction://hlinkfile"/>
              </a:rPr>
              <a:t>3 Port and harbor engineering</a:t>
            </a:r>
            <a:endParaRPr lang="en-AU" dirty="0"/>
          </a:p>
          <a:p>
            <a:pPr>
              <a:defRPr/>
            </a:pPr>
            <a:r>
              <a:rPr lang="en-AU" dirty="0">
                <a:hlinkClick r:id="rId6" action="ppaction://hlinkfile"/>
              </a:rPr>
              <a:t>4 Airport engineering</a:t>
            </a:r>
            <a:r>
              <a:rPr lang="en-AU" dirty="0"/>
              <a:t> </a:t>
            </a:r>
          </a:p>
          <a:p>
            <a:pPr>
              <a:defRPr/>
            </a:pPr>
            <a:r>
              <a:rPr lang="en-AU" dirty="0">
                <a:hlinkClick r:id="rId7" action="ppaction://hlinkfile" tooltip="Bicycle transportation engineering"/>
              </a:rPr>
              <a:t>Bicycle transportation engineering</a:t>
            </a:r>
            <a:endParaRPr lang="en-AU" dirty="0"/>
          </a:p>
          <a:p>
            <a:pPr>
              <a:defRPr/>
            </a:pPr>
            <a:r>
              <a:rPr lang="en-AU" dirty="0">
                <a:hlinkClick r:id="rId8" action="ppaction://hlinkfile" tooltip="Intelligent Transportation System"/>
              </a:rPr>
              <a:t>Intelligent Transportation System</a:t>
            </a:r>
            <a:r>
              <a:rPr lang="en-AU" dirty="0"/>
              <a:t> (ITS)</a:t>
            </a:r>
          </a:p>
          <a:p>
            <a:pPr>
              <a:defRPr/>
            </a:pPr>
            <a:r>
              <a:rPr lang="en-AU" dirty="0">
                <a:hlinkClick r:id="rId9" action="ppaction://hlinkfile" tooltip="Pavement engineering"/>
              </a:rPr>
              <a:t>Pavement engineering</a:t>
            </a:r>
            <a:r>
              <a:rPr lang="en-AU" dirty="0"/>
              <a:t> (</a:t>
            </a:r>
            <a:r>
              <a:rPr lang="en-AU" dirty="0">
                <a:solidFill>
                  <a:srgbClr val="FF3399"/>
                </a:solidFill>
              </a:rPr>
              <a:t>semi-</a:t>
            </a:r>
            <a:r>
              <a:rPr lang="en-AU" dirty="0" err="1">
                <a:solidFill>
                  <a:srgbClr val="FF3399"/>
                </a:solidFill>
              </a:rPr>
              <a:t>trallors</a:t>
            </a:r>
            <a:r>
              <a:rPr lang="en-AU" dirty="0">
                <a:solidFill>
                  <a:srgbClr val="FF3399"/>
                </a:solidFill>
              </a:rPr>
              <a:t> in WA, heat and frequency, mix traffic)</a:t>
            </a:r>
          </a:p>
          <a:p>
            <a:pPr>
              <a:defRPr/>
            </a:pPr>
            <a:r>
              <a:rPr lang="en-AU" dirty="0">
                <a:hlinkClick r:id="rId10" action="ppaction://hlinkfile" tooltip="Principles of Intelligent Urbanism"/>
              </a:rPr>
              <a:t>Principles of Intelligent Urbanism</a:t>
            </a:r>
            <a:endParaRPr lang="en-AU" dirty="0"/>
          </a:p>
          <a:p>
            <a:pPr>
              <a:defRPr/>
            </a:pPr>
            <a:r>
              <a:rPr lang="en-AU" dirty="0">
                <a:hlinkClick r:id="rId3" action="ppaction://hlinkfile" tooltip="Space syntax"/>
              </a:rPr>
              <a:t>Space syntax</a:t>
            </a:r>
            <a:r>
              <a:rPr lang="en-AU" dirty="0"/>
              <a:t> (pedestrian and vehicular analysis using similar</a:t>
            </a:r>
            <a:br>
              <a:rPr lang="en-AU" dirty="0"/>
            </a:br>
            <a:r>
              <a:rPr lang="en-AU" dirty="0"/>
              <a:t>techniques to standard transportation engineering)</a:t>
            </a:r>
          </a:p>
          <a:p>
            <a:pPr>
              <a:defRPr/>
            </a:pPr>
            <a:r>
              <a:rPr lang="en-AU" dirty="0">
                <a:hlinkClick r:id="rId4" action="ppaction://hlinkfile" tooltip="Transportation forecasting"/>
              </a:rPr>
              <a:t>Transportation forecasting</a:t>
            </a:r>
            <a:endParaRPr lang="en-AU" dirty="0"/>
          </a:p>
          <a:p>
            <a:pPr>
              <a:defRPr/>
            </a:pPr>
            <a:r>
              <a:rPr lang="en-AU" dirty="0">
                <a:hlinkClick r:id="rId5" action="ppaction://hlinkfile" tooltip="Transportation planning"/>
              </a:rPr>
              <a:t>Transportation planning</a:t>
            </a:r>
            <a:endParaRPr lang="en-AU" dirty="0"/>
          </a:p>
          <a:p>
            <a:pPr>
              <a:defRPr/>
            </a:pPr>
            <a:r>
              <a:rPr lang="en-AU" dirty="0">
                <a:hlinkClick r:id="rId6" action="ppaction://hlinkfile" tooltip="Utility cycling"/>
              </a:rPr>
              <a:t>Utility cycling</a:t>
            </a:r>
            <a:endParaRPr lang="en-AU" dirty="0"/>
          </a:p>
          <a:p>
            <a:pPr>
              <a:buFont typeface="Arial" pitchFamily="34" charset="0"/>
              <a:buNone/>
              <a:defRPr/>
            </a:pPr>
            <a:endParaRPr lang="en-AU" dirty="0">
              <a:solidFill>
                <a:srgbClr val="FF3399"/>
              </a:solidFill>
            </a:endParaRPr>
          </a:p>
          <a:p>
            <a:pPr>
              <a:defRPr/>
            </a:pPr>
            <a:endParaRPr lang="en-A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p:cNvSpPr>
          <p:nvPr>
            <p:ph type="sldImg"/>
          </p:nvPr>
        </p:nvSpPr>
        <p:spPr bwMode="auto">
          <a:xfrm>
            <a:off x="917575" y="744538"/>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79768" y="4715271"/>
            <a:ext cx="5438140" cy="4467219"/>
          </a:xfrm>
          <a:prstGeom prst="rect">
            <a:avLst/>
          </a:prstGeom>
        </p:spPr>
        <p:txBody>
          <a:bodyPr>
            <a:normAutofit fontScale="55000" lnSpcReduction="20000"/>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AU" sz="1900" dirty="0"/>
              <a:t>What is logistics,  Global Logistics picture, Australia </a:t>
            </a:r>
            <a:r>
              <a:rPr lang="en-AU" sz="1900" dirty="0" err="1"/>
              <a:t>logsitics</a:t>
            </a:r>
            <a:r>
              <a:rPr lang="en-AU" sz="1900" dirty="0"/>
              <a:t> Picture;</a:t>
            </a:r>
            <a:r>
              <a:rPr lang="en-AU" sz="2000" dirty="0"/>
              <a:t> </a:t>
            </a:r>
          </a:p>
          <a:p>
            <a:pPr marL="0" marR="0" lvl="2" indent="0" algn="l" defTabSz="914400" rtl="0" eaLnBrk="1" fontAlgn="auto" latinLnBrk="0" hangingPunct="1">
              <a:lnSpc>
                <a:spcPct val="100000"/>
              </a:lnSpc>
              <a:spcBef>
                <a:spcPts val="0"/>
              </a:spcBef>
              <a:spcAft>
                <a:spcPts val="0"/>
              </a:spcAft>
              <a:buClrTx/>
              <a:buSzTx/>
              <a:buFontTx/>
              <a:buNone/>
              <a:tabLst/>
              <a:defRPr/>
            </a:pPr>
            <a:r>
              <a:rPr lang="en-AU" sz="2000" dirty="0"/>
              <a:t>6 Major issues also apply to Australia and Defence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AU" sz="1900" dirty="0"/>
          </a:p>
          <a:p>
            <a:pPr>
              <a:defRPr/>
            </a:pPr>
            <a:endParaRPr lang="en-AU" dirty="0"/>
          </a:p>
          <a:p>
            <a:pPr>
              <a:defRPr/>
            </a:pPr>
            <a:r>
              <a:rPr lang="en-AU" dirty="0"/>
              <a:t>I will start with an overview of TE, and then I introduce the previous related to TE, so that you know what I have done in the past. This will form the basis for what I propose to do in the future,  and my vision of transport engineering in 2050. </a:t>
            </a:r>
          </a:p>
          <a:p>
            <a:pPr marL="412750" indent="-276225" eaLnBrk="1" fontAlgn="auto" hangingPunct="1">
              <a:spcAft>
                <a:spcPts val="0"/>
              </a:spcAft>
              <a:defRPr/>
            </a:pPr>
            <a:endParaRPr lang="en-AU" b="1" dirty="0"/>
          </a:p>
          <a:p>
            <a:pPr marL="412750" indent="-276225" eaLnBrk="1" fontAlgn="auto" hangingPunct="1">
              <a:spcAft>
                <a:spcPts val="0"/>
              </a:spcAft>
              <a:defRPr/>
            </a:pPr>
            <a:r>
              <a:rPr lang="en-AU" b="1" dirty="0"/>
              <a:t>Summary</a:t>
            </a:r>
            <a:r>
              <a:rPr lang="en-AU" dirty="0"/>
              <a:t> Transportation Engineering</a:t>
            </a:r>
            <a:endParaRPr lang="en-AU" b="1" dirty="0"/>
          </a:p>
          <a:p>
            <a:pPr marL="412750" indent="-276225" eaLnBrk="1" fontAlgn="auto" hangingPunct="1">
              <a:spcAft>
                <a:spcPts val="0"/>
              </a:spcAft>
              <a:defRPr/>
            </a:pPr>
            <a:r>
              <a:rPr lang="en-AU" b="1" dirty="0"/>
              <a:t>Vehicles,</a:t>
            </a:r>
          </a:p>
          <a:p>
            <a:pPr marL="412750" indent="-276225" eaLnBrk="1" fontAlgn="auto" hangingPunct="1">
              <a:spcAft>
                <a:spcPts val="0"/>
              </a:spcAft>
              <a:defRPr/>
            </a:pPr>
            <a:r>
              <a:rPr lang="en-AU" b="1" dirty="0"/>
              <a:t>Infrastructure, </a:t>
            </a:r>
          </a:p>
          <a:p>
            <a:pPr marL="412750" indent="-276225" eaLnBrk="1" fontAlgn="auto" hangingPunct="1">
              <a:spcAft>
                <a:spcPts val="0"/>
              </a:spcAft>
              <a:defRPr/>
            </a:pPr>
            <a:r>
              <a:rPr lang="en-AU" b="1" dirty="0"/>
              <a:t>Networks, </a:t>
            </a:r>
          </a:p>
          <a:p>
            <a:pPr marL="412750" indent="-276225" eaLnBrk="1" fontAlgn="auto" hangingPunct="1">
              <a:spcAft>
                <a:spcPts val="0"/>
              </a:spcAft>
              <a:defRPr/>
            </a:pPr>
            <a:r>
              <a:rPr lang="en-AU" b="1" dirty="0"/>
              <a:t>Carbon, </a:t>
            </a:r>
          </a:p>
          <a:p>
            <a:pPr marL="412750" indent="-276225" eaLnBrk="1" fontAlgn="auto" hangingPunct="1">
              <a:spcAft>
                <a:spcPts val="0"/>
              </a:spcAft>
              <a:defRPr/>
            </a:pPr>
            <a:r>
              <a:rPr lang="en-AU" b="1" dirty="0"/>
              <a:t>Strategy/Policy, </a:t>
            </a:r>
          </a:p>
          <a:p>
            <a:pPr marL="412750" indent="-276225" eaLnBrk="1" fontAlgn="auto" hangingPunct="1">
              <a:spcAft>
                <a:spcPts val="0"/>
              </a:spcAft>
              <a:defRPr/>
            </a:pPr>
            <a:r>
              <a:rPr lang="en-AU" b="1" dirty="0"/>
              <a:t>Collaborative Logistics</a:t>
            </a:r>
          </a:p>
          <a:p>
            <a:pPr marL="412750" indent="-276225" eaLnBrk="1" fontAlgn="auto" hangingPunct="1">
              <a:spcAft>
                <a:spcPts val="0"/>
              </a:spcAft>
              <a:defRPr/>
            </a:pPr>
            <a:r>
              <a:rPr lang="en-AU" dirty="0"/>
              <a:t>Engineering plan, policies and strategies</a:t>
            </a:r>
          </a:p>
          <a:p>
            <a:pPr marL="412750" indent="-276225" eaLnBrk="1" fontAlgn="auto" hangingPunct="1">
              <a:spcAft>
                <a:spcPts val="0"/>
              </a:spcAft>
              <a:defRPr/>
            </a:pPr>
            <a:endParaRPr lang="en-AU" b="1" dirty="0"/>
          </a:p>
          <a:p>
            <a:pPr>
              <a:buFont typeface="Arial" pitchFamily="34" charset="0"/>
              <a:buNone/>
              <a:defRPr/>
            </a:pPr>
            <a:r>
              <a:rPr lang="en-AU" dirty="0"/>
              <a:t>Application of technology and scientific principles to the planning, functional design, operation and management of facilities for any mode of transportation, to provide for the safe, rapid, comfortable, convenient, economical, and environmentally compatible movement of people and goods.</a:t>
            </a:r>
          </a:p>
          <a:p>
            <a:pPr>
              <a:buFont typeface="Arial" pitchFamily="34" charset="0"/>
              <a:buNone/>
              <a:defRPr/>
            </a:pPr>
            <a:endParaRPr lang="en-AU" dirty="0"/>
          </a:p>
          <a:p>
            <a:pPr>
              <a:buFont typeface="Arial" pitchFamily="34" charset="0"/>
              <a:buNone/>
              <a:defRPr/>
            </a:pPr>
            <a:r>
              <a:rPr lang="en-AU" dirty="0"/>
              <a:t>In Civil Engineering term, it is planning, design, construction, maintenance, and operation of transportation facilities.</a:t>
            </a:r>
          </a:p>
          <a:p>
            <a:pPr>
              <a:buFont typeface="Arial" pitchFamily="34" charset="0"/>
              <a:buNone/>
              <a:defRPr/>
            </a:pPr>
            <a:endParaRPr lang="en-AU" dirty="0"/>
          </a:p>
          <a:p>
            <a:pPr>
              <a:buFont typeface="Arial" pitchFamily="34" charset="0"/>
              <a:buNone/>
              <a:defRPr/>
            </a:pPr>
            <a:r>
              <a:rPr lang="en-AU" dirty="0"/>
              <a:t>There are several dimensions:</a:t>
            </a:r>
          </a:p>
          <a:p>
            <a:pPr marL="457200" indent="-457200">
              <a:buFont typeface="+mj-lt"/>
              <a:buAutoNum type="arabicPeriod"/>
              <a:defRPr/>
            </a:pPr>
            <a:r>
              <a:rPr lang="en-AU" dirty="0"/>
              <a:t>Aerospace and Air Transportation; </a:t>
            </a:r>
          </a:p>
          <a:p>
            <a:pPr marL="457200" indent="-457200">
              <a:buFont typeface="+mj-lt"/>
              <a:buAutoNum type="arabicPeriod"/>
              <a:defRPr/>
            </a:pPr>
            <a:r>
              <a:rPr lang="en-AU" dirty="0"/>
              <a:t>Highway; Road and Land Corridors</a:t>
            </a:r>
          </a:p>
          <a:p>
            <a:pPr marL="457200" indent="-457200">
              <a:buFont typeface="+mj-lt"/>
              <a:buAutoNum type="arabicPeriod"/>
              <a:defRPr/>
            </a:pPr>
            <a:r>
              <a:rPr lang="en-AU" dirty="0"/>
              <a:t>Traffic and </a:t>
            </a:r>
            <a:r>
              <a:rPr lang="en-AU" dirty="0" err="1"/>
              <a:t>congention</a:t>
            </a:r>
            <a:r>
              <a:rPr lang="en-AU" dirty="0"/>
              <a:t> engineering and management</a:t>
            </a:r>
          </a:p>
          <a:p>
            <a:pPr marL="457200" indent="-457200">
              <a:buFont typeface="+mj-lt"/>
              <a:buAutoNum type="arabicPeriod"/>
              <a:defRPr/>
            </a:pPr>
            <a:r>
              <a:rPr lang="en-AU" dirty="0"/>
              <a:t>Rail and </a:t>
            </a:r>
            <a:r>
              <a:rPr lang="en-AU" dirty="0" err="1"/>
              <a:t>Intermodals</a:t>
            </a:r>
            <a:endParaRPr lang="en-AU" dirty="0"/>
          </a:p>
          <a:p>
            <a:pPr marL="457200" indent="-457200">
              <a:buFont typeface="+mj-lt"/>
              <a:buAutoNum type="arabicPeriod"/>
              <a:defRPr/>
            </a:pPr>
            <a:r>
              <a:rPr lang="en-AU" dirty="0"/>
              <a:t>Urban Transportation and operation and Planning</a:t>
            </a:r>
          </a:p>
          <a:p>
            <a:pPr marL="457200" indent="-457200">
              <a:buFont typeface="+mj-lt"/>
              <a:buAutoNum type="arabicPeriod"/>
              <a:defRPr/>
            </a:pPr>
            <a:r>
              <a:rPr lang="en-AU" dirty="0"/>
              <a:t>Pipeline; Waterway, </a:t>
            </a:r>
          </a:p>
          <a:p>
            <a:pPr marL="457200" indent="-457200">
              <a:buFont typeface="+mj-lt"/>
              <a:buAutoNum type="arabicPeriod"/>
              <a:defRPr/>
            </a:pPr>
            <a:r>
              <a:rPr lang="en-AU" dirty="0"/>
              <a:t>Port, Coastal and Ocean; </a:t>
            </a:r>
          </a:p>
          <a:p>
            <a:pPr>
              <a:buFont typeface="Arial" pitchFamily="34" charset="0"/>
              <a:buNone/>
              <a:defRPr/>
            </a:pPr>
            <a:r>
              <a:rPr lang="en-AU" dirty="0">
                <a:solidFill>
                  <a:srgbClr val="FF3399"/>
                </a:solidFill>
              </a:rPr>
              <a:t>http://en.wikipedia.org/wiki/Transport_engineering</a:t>
            </a:r>
          </a:p>
          <a:p>
            <a:pPr>
              <a:buFont typeface="Arial" pitchFamily="34" charset="0"/>
              <a:buNone/>
              <a:defRPr/>
            </a:pPr>
            <a:endParaRPr lang="en-AU" dirty="0">
              <a:solidFill>
                <a:srgbClr val="FF3399"/>
              </a:solidFill>
            </a:endParaRPr>
          </a:p>
          <a:p>
            <a:pPr>
              <a:defRPr/>
            </a:pPr>
            <a:r>
              <a:rPr lang="en-AU" dirty="0">
                <a:hlinkClick r:id="rId3" action="ppaction://hlinkfile"/>
              </a:rPr>
              <a:t>1 Highway engineering</a:t>
            </a:r>
            <a:r>
              <a:rPr lang="en-AU" dirty="0"/>
              <a:t> </a:t>
            </a:r>
            <a:r>
              <a:rPr lang="en-AU" dirty="0">
                <a:solidFill>
                  <a:srgbClr val="FF3399"/>
                </a:solidFill>
              </a:rPr>
              <a:t>(Talk to Leo </a:t>
            </a:r>
            <a:r>
              <a:rPr lang="en-AU" dirty="0" err="1">
                <a:solidFill>
                  <a:srgbClr val="FF3399"/>
                </a:solidFill>
              </a:rPr>
              <a:t>Poduta</a:t>
            </a:r>
            <a:r>
              <a:rPr lang="en-AU" dirty="0">
                <a:solidFill>
                  <a:srgbClr val="FF3399"/>
                </a:solidFill>
              </a:rPr>
              <a:t>) (in Sydney Very speed limits, in Melbourne, they have 3 line in the morning to city and 2 line back, and in the afternoon, they have 3 way back from city and 2 line to the city. on ramp/off ramp, location,  road network, determine of mix traffic, </a:t>
            </a:r>
          </a:p>
          <a:p>
            <a:pPr>
              <a:defRPr/>
            </a:pPr>
            <a:r>
              <a:rPr lang="en-AU" dirty="0">
                <a:hlinkClick r:id="rId4" action="ppaction://hlinkfile"/>
              </a:rPr>
              <a:t>2 Railroad engineering</a:t>
            </a:r>
            <a:r>
              <a:rPr lang="en-AU" dirty="0"/>
              <a:t> </a:t>
            </a:r>
          </a:p>
          <a:p>
            <a:pPr>
              <a:defRPr/>
            </a:pPr>
            <a:r>
              <a:rPr lang="en-AU" dirty="0">
                <a:hlinkClick r:id="rId5" action="ppaction://hlinkfile"/>
              </a:rPr>
              <a:t>3 Port and harbor engineering</a:t>
            </a:r>
            <a:endParaRPr lang="en-AU" dirty="0"/>
          </a:p>
          <a:p>
            <a:pPr>
              <a:defRPr/>
            </a:pPr>
            <a:r>
              <a:rPr lang="en-AU" dirty="0">
                <a:hlinkClick r:id="rId6" action="ppaction://hlinkfile"/>
              </a:rPr>
              <a:t>4 Airport engineering</a:t>
            </a:r>
            <a:r>
              <a:rPr lang="en-AU" dirty="0"/>
              <a:t> </a:t>
            </a:r>
          </a:p>
          <a:p>
            <a:pPr>
              <a:defRPr/>
            </a:pPr>
            <a:r>
              <a:rPr lang="en-AU" dirty="0">
                <a:hlinkClick r:id="rId7" action="ppaction://hlinkfile" tooltip="Bicycle transportation engineering"/>
              </a:rPr>
              <a:t>Bicycle transportation engineering</a:t>
            </a:r>
            <a:endParaRPr lang="en-AU" dirty="0"/>
          </a:p>
          <a:p>
            <a:pPr>
              <a:defRPr/>
            </a:pPr>
            <a:r>
              <a:rPr lang="en-AU" dirty="0">
                <a:hlinkClick r:id="rId8" action="ppaction://hlinkfile" tooltip="Intelligent Transportation System"/>
              </a:rPr>
              <a:t>Intelligent Transportation System</a:t>
            </a:r>
            <a:r>
              <a:rPr lang="en-AU" dirty="0"/>
              <a:t> (ITS)</a:t>
            </a:r>
          </a:p>
          <a:p>
            <a:pPr>
              <a:defRPr/>
            </a:pPr>
            <a:r>
              <a:rPr lang="en-AU" dirty="0">
                <a:hlinkClick r:id="rId9" action="ppaction://hlinkfile" tooltip="Pavement engineering"/>
              </a:rPr>
              <a:t>Pavement engineering</a:t>
            </a:r>
            <a:r>
              <a:rPr lang="en-AU" dirty="0"/>
              <a:t> (</a:t>
            </a:r>
            <a:r>
              <a:rPr lang="en-AU" dirty="0">
                <a:solidFill>
                  <a:srgbClr val="FF3399"/>
                </a:solidFill>
              </a:rPr>
              <a:t>semi-</a:t>
            </a:r>
            <a:r>
              <a:rPr lang="en-AU" dirty="0" err="1">
                <a:solidFill>
                  <a:srgbClr val="FF3399"/>
                </a:solidFill>
              </a:rPr>
              <a:t>trallors</a:t>
            </a:r>
            <a:r>
              <a:rPr lang="en-AU" dirty="0">
                <a:solidFill>
                  <a:srgbClr val="FF3399"/>
                </a:solidFill>
              </a:rPr>
              <a:t> in WA, heat and frequency, mix traffic)</a:t>
            </a:r>
          </a:p>
          <a:p>
            <a:pPr>
              <a:defRPr/>
            </a:pPr>
            <a:r>
              <a:rPr lang="en-AU" dirty="0">
                <a:hlinkClick r:id="rId10" action="ppaction://hlinkfile" tooltip="Principles of Intelligent Urbanism"/>
              </a:rPr>
              <a:t>Principles of Intelligent Urbanism</a:t>
            </a:r>
            <a:endParaRPr lang="en-AU" dirty="0"/>
          </a:p>
          <a:p>
            <a:pPr>
              <a:defRPr/>
            </a:pPr>
            <a:r>
              <a:rPr lang="en-AU" dirty="0">
                <a:hlinkClick r:id="rId3" action="ppaction://hlinkfile" tooltip="Space syntax"/>
              </a:rPr>
              <a:t>Space syntax</a:t>
            </a:r>
            <a:r>
              <a:rPr lang="en-AU" dirty="0"/>
              <a:t> (pedestrian and vehicular analysis using similar</a:t>
            </a:r>
            <a:br>
              <a:rPr lang="en-AU" dirty="0"/>
            </a:br>
            <a:r>
              <a:rPr lang="en-AU" dirty="0"/>
              <a:t>techniques to standard transportation engineering)</a:t>
            </a:r>
          </a:p>
          <a:p>
            <a:pPr>
              <a:defRPr/>
            </a:pPr>
            <a:r>
              <a:rPr lang="en-AU" dirty="0">
                <a:hlinkClick r:id="rId4" action="ppaction://hlinkfile" tooltip="Transportation forecasting"/>
              </a:rPr>
              <a:t>Transportation forecasting</a:t>
            </a:r>
            <a:endParaRPr lang="en-AU" dirty="0"/>
          </a:p>
          <a:p>
            <a:pPr>
              <a:defRPr/>
            </a:pPr>
            <a:r>
              <a:rPr lang="en-AU" dirty="0">
                <a:hlinkClick r:id="rId5" action="ppaction://hlinkfile" tooltip="Transportation planning"/>
              </a:rPr>
              <a:t>Transportation planning</a:t>
            </a:r>
            <a:endParaRPr lang="en-AU" dirty="0"/>
          </a:p>
          <a:p>
            <a:pPr>
              <a:defRPr/>
            </a:pPr>
            <a:r>
              <a:rPr lang="en-AU" dirty="0">
                <a:hlinkClick r:id="rId6" action="ppaction://hlinkfile" tooltip="Utility cycling"/>
              </a:rPr>
              <a:t>Utility cycling</a:t>
            </a:r>
            <a:endParaRPr lang="en-AU" dirty="0"/>
          </a:p>
          <a:p>
            <a:pPr>
              <a:buFont typeface="Arial" pitchFamily="34" charset="0"/>
              <a:buNone/>
              <a:defRPr/>
            </a:pPr>
            <a:endParaRPr lang="en-AU" dirty="0">
              <a:solidFill>
                <a:srgbClr val="FF3399"/>
              </a:solidFill>
            </a:endParaRPr>
          </a:p>
          <a:p>
            <a:pPr>
              <a:defRPr/>
            </a:pPr>
            <a:endParaRPr lang="en-A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p:cNvSpPr>
          <p:nvPr>
            <p:ph type="sldImg"/>
          </p:nvPr>
        </p:nvSpPr>
        <p:spPr bwMode="auto">
          <a:xfrm>
            <a:off x="917575" y="744538"/>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79768" y="4715271"/>
            <a:ext cx="5438140" cy="4467219"/>
          </a:xfrm>
          <a:prstGeom prst="rect">
            <a:avLst/>
          </a:prstGeom>
        </p:spPr>
        <p:txBody>
          <a:bodyPr>
            <a:normAutofit fontScale="55000" lnSpcReduction="20000"/>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AU" sz="1900" dirty="0"/>
              <a:t>What is logistics,  Global Logistics picture, Australia </a:t>
            </a:r>
            <a:r>
              <a:rPr lang="en-AU" sz="1900" dirty="0" err="1"/>
              <a:t>logsitics</a:t>
            </a:r>
            <a:r>
              <a:rPr lang="en-AU" sz="1900" dirty="0"/>
              <a:t> Picture;</a:t>
            </a:r>
            <a:r>
              <a:rPr lang="en-AU" sz="2000" dirty="0"/>
              <a:t> </a:t>
            </a:r>
          </a:p>
          <a:p>
            <a:pPr marL="0" marR="0" lvl="2" indent="0" algn="l" defTabSz="914400" rtl="0" eaLnBrk="1" fontAlgn="auto" latinLnBrk="0" hangingPunct="1">
              <a:lnSpc>
                <a:spcPct val="100000"/>
              </a:lnSpc>
              <a:spcBef>
                <a:spcPts val="0"/>
              </a:spcBef>
              <a:spcAft>
                <a:spcPts val="0"/>
              </a:spcAft>
              <a:buClrTx/>
              <a:buSzTx/>
              <a:buFontTx/>
              <a:buNone/>
              <a:tabLst/>
              <a:defRPr/>
            </a:pPr>
            <a:r>
              <a:rPr lang="en-AU" sz="2000" dirty="0"/>
              <a:t>6 Major issues also apply to Australia and Defence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AU" sz="1900" dirty="0"/>
          </a:p>
          <a:p>
            <a:pPr>
              <a:defRPr/>
            </a:pPr>
            <a:endParaRPr lang="en-AU" dirty="0"/>
          </a:p>
          <a:p>
            <a:pPr>
              <a:defRPr/>
            </a:pPr>
            <a:r>
              <a:rPr lang="en-AU" dirty="0"/>
              <a:t>I will start with an overview of TE, and then I introduce the previous related to TE, so that you know what I have done in the past. This will form the basis for what I propose to do in the future,  and my vision of transport engineering in 2050. </a:t>
            </a:r>
          </a:p>
          <a:p>
            <a:pPr marL="412750" indent="-276225" eaLnBrk="1" fontAlgn="auto" hangingPunct="1">
              <a:spcAft>
                <a:spcPts val="0"/>
              </a:spcAft>
              <a:defRPr/>
            </a:pPr>
            <a:endParaRPr lang="en-AU" b="1" dirty="0"/>
          </a:p>
          <a:p>
            <a:pPr marL="412750" indent="-276225" eaLnBrk="1" fontAlgn="auto" hangingPunct="1">
              <a:spcAft>
                <a:spcPts val="0"/>
              </a:spcAft>
              <a:defRPr/>
            </a:pPr>
            <a:r>
              <a:rPr lang="en-AU" b="1" dirty="0"/>
              <a:t>Summary</a:t>
            </a:r>
            <a:r>
              <a:rPr lang="en-AU" dirty="0"/>
              <a:t> Transportation Engineering</a:t>
            </a:r>
            <a:endParaRPr lang="en-AU" b="1" dirty="0"/>
          </a:p>
          <a:p>
            <a:pPr marL="412750" indent="-276225" eaLnBrk="1" fontAlgn="auto" hangingPunct="1">
              <a:spcAft>
                <a:spcPts val="0"/>
              </a:spcAft>
              <a:defRPr/>
            </a:pPr>
            <a:r>
              <a:rPr lang="en-AU" b="1" dirty="0"/>
              <a:t>Vehicles,</a:t>
            </a:r>
          </a:p>
          <a:p>
            <a:pPr marL="412750" indent="-276225" eaLnBrk="1" fontAlgn="auto" hangingPunct="1">
              <a:spcAft>
                <a:spcPts val="0"/>
              </a:spcAft>
              <a:defRPr/>
            </a:pPr>
            <a:r>
              <a:rPr lang="en-AU" b="1" dirty="0"/>
              <a:t>Infrastructure, </a:t>
            </a:r>
          </a:p>
          <a:p>
            <a:pPr marL="412750" indent="-276225" eaLnBrk="1" fontAlgn="auto" hangingPunct="1">
              <a:spcAft>
                <a:spcPts val="0"/>
              </a:spcAft>
              <a:defRPr/>
            </a:pPr>
            <a:r>
              <a:rPr lang="en-AU" b="1" dirty="0"/>
              <a:t>Networks, </a:t>
            </a:r>
          </a:p>
          <a:p>
            <a:pPr marL="412750" indent="-276225" eaLnBrk="1" fontAlgn="auto" hangingPunct="1">
              <a:spcAft>
                <a:spcPts val="0"/>
              </a:spcAft>
              <a:defRPr/>
            </a:pPr>
            <a:r>
              <a:rPr lang="en-AU" b="1" dirty="0"/>
              <a:t>Carbon, </a:t>
            </a:r>
          </a:p>
          <a:p>
            <a:pPr marL="412750" indent="-276225" eaLnBrk="1" fontAlgn="auto" hangingPunct="1">
              <a:spcAft>
                <a:spcPts val="0"/>
              </a:spcAft>
              <a:defRPr/>
            </a:pPr>
            <a:r>
              <a:rPr lang="en-AU" b="1" dirty="0"/>
              <a:t>Strategy/Policy, </a:t>
            </a:r>
          </a:p>
          <a:p>
            <a:pPr marL="412750" indent="-276225" eaLnBrk="1" fontAlgn="auto" hangingPunct="1">
              <a:spcAft>
                <a:spcPts val="0"/>
              </a:spcAft>
              <a:defRPr/>
            </a:pPr>
            <a:r>
              <a:rPr lang="en-AU" b="1" dirty="0"/>
              <a:t>Collaborative Logistics</a:t>
            </a:r>
          </a:p>
          <a:p>
            <a:pPr marL="412750" indent="-276225" eaLnBrk="1" fontAlgn="auto" hangingPunct="1">
              <a:spcAft>
                <a:spcPts val="0"/>
              </a:spcAft>
              <a:defRPr/>
            </a:pPr>
            <a:r>
              <a:rPr lang="en-AU" dirty="0"/>
              <a:t>Engineering plan, policies and strategies</a:t>
            </a:r>
          </a:p>
          <a:p>
            <a:pPr marL="412750" indent="-276225" eaLnBrk="1" fontAlgn="auto" hangingPunct="1">
              <a:spcAft>
                <a:spcPts val="0"/>
              </a:spcAft>
              <a:defRPr/>
            </a:pPr>
            <a:endParaRPr lang="en-AU" b="1" dirty="0"/>
          </a:p>
          <a:p>
            <a:pPr>
              <a:buFont typeface="Arial" pitchFamily="34" charset="0"/>
              <a:buNone/>
              <a:defRPr/>
            </a:pPr>
            <a:r>
              <a:rPr lang="en-AU" dirty="0"/>
              <a:t>Application of technology and scientific principles to the planning, functional design, operation and management of facilities for any mode of transportation, to provide for the safe, rapid, comfortable, convenient, economical, and environmentally compatible movement of people and goods.</a:t>
            </a:r>
          </a:p>
          <a:p>
            <a:pPr>
              <a:buFont typeface="Arial" pitchFamily="34" charset="0"/>
              <a:buNone/>
              <a:defRPr/>
            </a:pPr>
            <a:endParaRPr lang="en-AU" dirty="0"/>
          </a:p>
          <a:p>
            <a:pPr>
              <a:buFont typeface="Arial" pitchFamily="34" charset="0"/>
              <a:buNone/>
              <a:defRPr/>
            </a:pPr>
            <a:r>
              <a:rPr lang="en-AU" dirty="0"/>
              <a:t>In Civil Engineering term, it is planning, design, construction, maintenance, and operation of transportation facilities.</a:t>
            </a:r>
          </a:p>
          <a:p>
            <a:pPr>
              <a:buFont typeface="Arial" pitchFamily="34" charset="0"/>
              <a:buNone/>
              <a:defRPr/>
            </a:pPr>
            <a:endParaRPr lang="en-AU" dirty="0"/>
          </a:p>
          <a:p>
            <a:pPr>
              <a:buFont typeface="Arial" pitchFamily="34" charset="0"/>
              <a:buNone/>
              <a:defRPr/>
            </a:pPr>
            <a:r>
              <a:rPr lang="en-AU" dirty="0"/>
              <a:t>There are several dimensions:</a:t>
            </a:r>
          </a:p>
          <a:p>
            <a:pPr marL="457200" indent="-457200">
              <a:buFont typeface="+mj-lt"/>
              <a:buAutoNum type="arabicPeriod"/>
              <a:defRPr/>
            </a:pPr>
            <a:r>
              <a:rPr lang="en-AU" dirty="0"/>
              <a:t>Aerospace and Air Transportation; </a:t>
            </a:r>
          </a:p>
          <a:p>
            <a:pPr marL="457200" indent="-457200">
              <a:buFont typeface="+mj-lt"/>
              <a:buAutoNum type="arabicPeriod"/>
              <a:defRPr/>
            </a:pPr>
            <a:r>
              <a:rPr lang="en-AU" dirty="0"/>
              <a:t>Highway; Road and Land Corridors</a:t>
            </a:r>
          </a:p>
          <a:p>
            <a:pPr marL="457200" indent="-457200">
              <a:buFont typeface="+mj-lt"/>
              <a:buAutoNum type="arabicPeriod"/>
              <a:defRPr/>
            </a:pPr>
            <a:r>
              <a:rPr lang="en-AU" dirty="0"/>
              <a:t>Traffic and </a:t>
            </a:r>
            <a:r>
              <a:rPr lang="en-AU" dirty="0" err="1"/>
              <a:t>congention</a:t>
            </a:r>
            <a:r>
              <a:rPr lang="en-AU" dirty="0"/>
              <a:t> engineering and management</a:t>
            </a:r>
          </a:p>
          <a:p>
            <a:pPr marL="457200" indent="-457200">
              <a:buFont typeface="+mj-lt"/>
              <a:buAutoNum type="arabicPeriod"/>
              <a:defRPr/>
            </a:pPr>
            <a:r>
              <a:rPr lang="en-AU" dirty="0"/>
              <a:t>Rail and </a:t>
            </a:r>
            <a:r>
              <a:rPr lang="en-AU" dirty="0" err="1"/>
              <a:t>Intermodals</a:t>
            </a:r>
            <a:endParaRPr lang="en-AU" dirty="0"/>
          </a:p>
          <a:p>
            <a:pPr marL="457200" indent="-457200">
              <a:buFont typeface="+mj-lt"/>
              <a:buAutoNum type="arabicPeriod"/>
              <a:defRPr/>
            </a:pPr>
            <a:r>
              <a:rPr lang="en-AU" dirty="0"/>
              <a:t>Urban Transportation and operation and Planning</a:t>
            </a:r>
          </a:p>
          <a:p>
            <a:pPr marL="457200" indent="-457200">
              <a:buFont typeface="+mj-lt"/>
              <a:buAutoNum type="arabicPeriod"/>
              <a:defRPr/>
            </a:pPr>
            <a:r>
              <a:rPr lang="en-AU" dirty="0"/>
              <a:t>Pipeline; Waterway, </a:t>
            </a:r>
          </a:p>
          <a:p>
            <a:pPr marL="457200" indent="-457200">
              <a:buFont typeface="+mj-lt"/>
              <a:buAutoNum type="arabicPeriod"/>
              <a:defRPr/>
            </a:pPr>
            <a:r>
              <a:rPr lang="en-AU" dirty="0"/>
              <a:t>Port, Coastal and Ocean; </a:t>
            </a:r>
          </a:p>
          <a:p>
            <a:pPr>
              <a:buFont typeface="Arial" pitchFamily="34" charset="0"/>
              <a:buNone/>
              <a:defRPr/>
            </a:pPr>
            <a:r>
              <a:rPr lang="en-AU" dirty="0">
                <a:solidFill>
                  <a:srgbClr val="FF3399"/>
                </a:solidFill>
              </a:rPr>
              <a:t>http://en.wikipedia.org/wiki/Transport_engineering</a:t>
            </a:r>
          </a:p>
          <a:p>
            <a:pPr>
              <a:buFont typeface="Arial" pitchFamily="34" charset="0"/>
              <a:buNone/>
              <a:defRPr/>
            </a:pPr>
            <a:endParaRPr lang="en-AU" dirty="0">
              <a:solidFill>
                <a:srgbClr val="FF3399"/>
              </a:solidFill>
            </a:endParaRPr>
          </a:p>
          <a:p>
            <a:pPr>
              <a:defRPr/>
            </a:pPr>
            <a:r>
              <a:rPr lang="en-AU" dirty="0">
                <a:hlinkClick r:id="rId3" action="ppaction://hlinkfile"/>
              </a:rPr>
              <a:t>1 Highway engineering</a:t>
            </a:r>
            <a:r>
              <a:rPr lang="en-AU" dirty="0"/>
              <a:t> </a:t>
            </a:r>
            <a:r>
              <a:rPr lang="en-AU" dirty="0">
                <a:solidFill>
                  <a:srgbClr val="FF3399"/>
                </a:solidFill>
              </a:rPr>
              <a:t>(Talk to Leo </a:t>
            </a:r>
            <a:r>
              <a:rPr lang="en-AU" dirty="0" err="1">
                <a:solidFill>
                  <a:srgbClr val="FF3399"/>
                </a:solidFill>
              </a:rPr>
              <a:t>Poduta</a:t>
            </a:r>
            <a:r>
              <a:rPr lang="en-AU" dirty="0">
                <a:solidFill>
                  <a:srgbClr val="FF3399"/>
                </a:solidFill>
              </a:rPr>
              <a:t>) (in Sydney Very speed limits, in Melbourne, they have 3 line in the morning to city and 2 line back, and in the afternoon, they have 3 way back from city and 2 line to the city. on ramp/off ramp, location,  road network, determine of mix traffic, </a:t>
            </a:r>
          </a:p>
          <a:p>
            <a:pPr>
              <a:defRPr/>
            </a:pPr>
            <a:r>
              <a:rPr lang="en-AU" dirty="0">
                <a:hlinkClick r:id="rId4" action="ppaction://hlinkfile"/>
              </a:rPr>
              <a:t>2 Railroad engineering</a:t>
            </a:r>
            <a:r>
              <a:rPr lang="en-AU" dirty="0"/>
              <a:t> </a:t>
            </a:r>
          </a:p>
          <a:p>
            <a:pPr>
              <a:defRPr/>
            </a:pPr>
            <a:r>
              <a:rPr lang="en-AU" dirty="0">
                <a:hlinkClick r:id="rId5" action="ppaction://hlinkfile"/>
              </a:rPr>
              <a:t>3 Port and harbor engineering</a:t>
            </a:r>
            <a:endParaRPr lang="en-AU" dirty="0"/>
          </a:p>
          <a:p>
            <a:pPr>
              <a:defRPr/>
            </a:pPr>
            <a:r>
              <a:rPr lang="en-AU" dirty="0">
                <a:hlinkClick r:id="rId6" action="ppaction://hlinkfile"/>
              </a:rPr>
              <a:t>4 Airport engineering</a:t>
            </a:r>
            <a:r>
              <a:rPr lang="en-AU" dirty="0"/>
              <a:t> </a:t>
            </a:r>
          </a:p>
          <a:p>
            <a:pPr>
              <a:defRPr/>
            </a:pPr>
            <a:r>
              <a:rPr lang="en-AU" dirty="0">
                <a:hlinkClick r:id="rId7" action="ppaction://hlinkfile" tooltip="Bicycle transportation engineering"/>
              </a:rPr>
              <a:t>Bicycle transportation engineering</a:t>
            </a:r>
            <a:endParaRPr lang="en-AU" dirty="0"/>
          </a:p>
          <a:p>
            <a:pPr>
              <a:defRPr/>
            </a:pPr>
            <a:r>
              <a:rPr lang="en-AU" dirty="0">
                <a:hlinkClick r:id="rId8" action="ppaction://hlinkfile" tooltip="Intelligent Transportation System"/>
              </a:rPr>
              <a:t>Intelligent Transportation System</a:t>
            </a:r>
            <a:r>
              <a:rPr lang="en-AU" dirty="0"/>
              <a:t> (ITS)</a:t>
            </a:r>
          </a:p>
          <a:p>
            <a:pPr>
              <a:defRPr/>
            </a:pPr>
            <a:r>
              <a:rPr lang="en-AU" dirty="0">
                <a:hlinkClick r:id="rId9" action="ppaction://hlinkfile" tooltip="Pavement engineering"/>
              </a:rPr>
              <a:t>Pavement engineering</a:t>
            </a:r>
            <a:r>
              <a:rPr lang="en-AU" dirty="0"/>
              <a:t> (</a:t>
            </a:r>
            <a:r>
              <a:rPr lang="en-AU" dirty="0">
                <a:solidFill>
                  <a:srgbClr val="FF3399"/>
                </a:solidFill>
              </a:rPr>
              <a:t>semi-</a:t>
            </a:r>
            <a:r>
              <a:rPr lang="en-AU" dirty="0" err="1">
                <a:solidFill>
                  <a:srgbClr val="FF3399"/>
                </a:solidFill>
              </a:rPr>
              <a:t>trallors</a:t>
            </a:r>
            <a:r>
              <a:rPr lang="en-AU" dirty="0">
                <a:solidFill>
                  <a:srgbClr val="FF3399"/>
                </a:solidFill>
              </a:rPr>
              <a:t> in WA, heat and frequency, mix traffic)</a:t>
            </a:r>
          </a:p>
          <a:p>
            <a:pPr>
              <a:defRPr/>
            </a:pPr>
            <a:r>
              <a:rPr lang="en-AU" dirty="0">
                <a:hlinkClick r:id="rId10" action="ppaction://hlinkfile" tooltip="Principles of Intelligent Urbanism"/>
              </a:rPr>
              <a:t>Principles of Intelligent Urbanism</a:t>
            </a:r>
            <a:endParaRPr lang="en-AU" dirty="0"/>
          </a:p>
          <a:p>
            <a:pPr>
              <a:defRPr/>
            </a:pPr>
            <a:r>
              <a:rPr lang="en-AU" dirty="0">
                <a:hlinkClick r:id="rId3" action="ppaction://hlinkfile" tooltip="Space syntax"/>
              </a:rPr>
              <a:t>Space syntax</a:t>
            </a:r>
            <a:r>
              <a:rPr lang="en-AU" dirty="0"/>
              <a:t> (pedestrian and vehicular analysis using similar</a:t>
            </a:r>
            <a:br>
              <a:rPr lang="en-AU" dirty="0"/>
            </a:br>
            <a:r>
              <a:rPr lang="en-AU" dirty="0"/>
              <a:t>techniques to standard transportation engineering)</a:t>
            </a:r>
          </a:p>
          <a:p>
            <a:pPr>
              <a:defRPr/>
            </a:pPr>
            <a:r>
              <a:rPr lang="en-AU" dirty="0">
                <a:hlinkClick r:id="rId4" action="ppaction://hlinkfile" tooltip="Transportation forecasting"/>
              </a:rPr>
              <a:t>Transportation forecasting</a:t>
            </a:r>
            <a:endParaRPr lang="en-AU" dirty="0"/>
          </a:p>
          <a:p>
            <a:pPr>
              <a:defRPr/>
            </a:pPr>
            <a:r>
              <a:rPr lang="en-AU" dirty="0">
                <a:hlinkClick r:id="rId5" action="ppaction://hlinkfile" tooltip="Transportation planning"/>
              </a:rPr>
              <a:t>Transportation planning</a:t>
            </a:r>
            <a:endParaRPr lang="en-AU" dirty="0"/>
          </a:p>
          <a:p>
            <a:pPr>
              <a:defRPr/>
            </a:pPr>
            <a:r>
              <a:rPr lang="en-AU" dirty="0">
                <a:hlinkClick r:id="rId6" action="ppaction://hlinkfile" tooltip="Utility cycling"/>
              </a:rPr>
              <a:t>Utility cycling</a:t>
            </a:r>
            <a:endParaRPr lang="en-AU" dirty="0"/>
          </a:p>
          <a:p>
            <a:pPr>
              <a:buFont typeface="Arial" pitchFamily="34" charset="0"/>
              <a:buNone/>
              <a:defRPr/>
            </a:pPr>
            <a:endParaRPr lang="en-AU" dirty="0">
              <a:solidFill>
                <a:srgbClr val="FF3399"/>
              </a:solidFill>
            </a:endParaRPr>
          </a:p>
          <a:p>
            <a:pPr>
              <a:defRPr/>
            </a:pPr>
            <a:endParaRPr lang="en-A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p:cNvSpPr>
          <p:nvPr>
            <p:ph type="sldImg"/>
          </p:nvPr>
        </p:nvSpPr>
        <p:spPr bwMode="auto">
          <a:xfrm>
            <a:off x="917575" y="744538"/>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79768" y="4715271"/>
            <a:ext cx="5438140" cy="4467219"/>
          </a:xfrm>
          <a:prstGeom prst="rect">
            <a:avLst/>
          </a:prstGeom>
        </p:spPr>
        <p:txBody>
          <a:bodyPr>
            <a:normAutofit fontScale="55000" lnSpcReduction="20000"/>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AU" sz="1900" dirty="0"/>
              <a:t>What is logistics,  Global Logistics picture, Australia </a:t>
            </a:r>
            <a:r>
              <a:rPr lang="en-AU" sz="1900" dirty="0" err="1"/>
              <a:t>logsitics</a:t>
            </a:r>
            <a:r>
              <a:rPr lang="en-AU" sz="1900" dirty="0"/>
              <a:t> Picture;</a:t>
            </a:r>
            <a:r>
              <a:rPr lang="en-AU" sz="2000" dirty="0"/>
              <a:t> </a:t>
            </a:r>
          </a:p>
          <a:p>
            <a:pPr marL="0" marR="0" lvl="2" indent="0" algn="l" defTabSz="914400" rtl="0" eaLnBrk="1" fontAlgn="auto" latinLnBrk="0" hangingPunct="1">
              <a:lnSpc>
                <a:spcPct val="100000"/>
              </a:lnSpc>
              <a:spcBef>
                <a:spcPts val="0"/>
              </a:spcBef>
              <a:spcAft>
                <a:spcPts val="0"/>
              </a:spcAft>
              <a:buClrTx/>
              <a:buSzTx/>
              <a:buFontTx/>
              <a:buNone/>
              <a:tabLst/>
              <a:defRPr/>
            </a:pPr>
            <a:r>
              <a:rPr lang="en-AU" sz="2000" dirty="0"/>
              <a:t>6 Major issues also apply to Australia and Defence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AU" sz="1900" dirty="0"/>
          </a:p>
          <a:p>
            <a:pPr>
              <a:defRPr/>
            </a:pPr>
            <a:endParaRPr lang="en-AU" dirty="0"/>
          </a:p>
          <a:p>
            <a:pPr>
              <a:defRPr/>
            </a:pPr>
            <a:r>
              <a:rPr lang="en-AU" dirty="0"/>
              <a:t>I will start with an overview of TE, and then I introduce the previous related to TE, so that you know what I have done in the past. This will form the basis for what I propose to do in the future,  and my vision of transport engineering in 2050. </a:t>
            </a:r>
          </a:p>
          <a:p>
            <a:pPr marL="412750" indent="-276225" eaLnBrk="1" fontAlgn="auto" hangingPunct="1">
              <a:spcAft>
                <a:spcPts val="0"/>
              </a:spcAft>
              <a:defRPr/>
            </a:pPr>
            <a:endParaRPr lang="en-AU" b="1" dirty="0"/>
          </a:p>
          <a:p>
            <a:pPr marL="412750" indent="-276225" eaLnBrk="1" fontAlgn="auto" hangingPunct="1">
              <a:spcAft>
                <a:spcPts val="0"/>
              </a:spcAft>
              <a:defRPr/>
            </a:pPr>
            <a:r>
              <a:rPr lang="en-AU" b="1" dirty="0"/>
              <a:t>Summary</a:t>
            </a:r>
            <a:r>
              <a:rPr lang="en-AU" dirty="0"/>
              <a:t> Transportation Engineering</a:t>
            </a:r>
            <a:endParaRPr lang="en-AU" b="1" dirty="0"/>
          </a:p>
          <a:p>
            <a:pPr marL="412750" indent="-276225" eaLnBrk="1" fontAlgn="auto" hangingPunct="1">
              <a:spcAft>
                <a:spcPts val="0"/>
              </a:spcAft>
              <a:defRPr/>
            </a:pPr>
            <a:r>
              <a:rPr lang="en-AU" b="1" dirty="0"/>
              <a:t>Vehicles,</a:t>
            </a:r>
          </a:p>
          <a:p>
            <a:pPr marL="412750" indent="-276225" eaLnBrk="1" fontAlgn="auto" hangingPunct="1">
              <a:spcAft>
                <a:spcPts val="0"/>
              </a:spcAft>
              <a:defRPr/>
            </a:pPr>
            <a:r>
              <a:rPr lang="en-AU" b="1" dirty="0"/>
              <a:t>Infrastructure, </a:t>
            </a:r>
          </a:p>
          <a:p>
            <a:pPr marL="412750" indent="-276225" eaLnBrk="1" fontAlgn="auto" hangingPunct="1">
              <a:spcAft>
                <a:spcPts val="0"/>
              </a:spcAft>
              <a:defRPr/>
            </a:pPr>
            <a:r>
              <a:rPr lang="en-AU" b="1" dirty="0"/>
              <a:t>Networks, </a:t>
            </a:r>
          </a:p>
          <a:p>
            <a:pPr marL="412750" indent="-276225" eaLnBrk="1" fontAlgn="auto" hangingPunct="1">
              <a:spcAft>
                <a:spcPts val="0"/>
              </a:spcAft>
              <a:defRPr/>
            </a:pPr>
            <a:r>
              <a:rPr lang="en-AU" b="1" dirty="0"/>
              <a:t>Carbon, </a:t>
            </a:r>
          </a:p>
          <a:p>
            <a:pPr marL="412750" indent="-276225" eaLnBrk="1" fontAlgn="auto" hangingPunct="1">
              <a:spcAft>
                <a:spcPts val="0"/>
              </a:spcAft>
              <a:defRPr/>
            </a:pPr>
            <a:r>
              <a:rPr lang="en-AU" b="1" dirty="0"/>
              <a:t>Strategy/Policy, </a:t>
            </a:r>
          </a:p>
          <a:p>
            <a:pPr marL="412750" indent="-276225" eaLnBrk="1" fontAlgn="auto" hangingPunct="1">
              <a:spcAft>
                <a:spcPts val="0"/>
              </a:spcAft>
              <a:defRPr/>
            </a:pPr>
            <a:r>
              <a:rPr lang="en-AU" b="1" dirty="0"/>
              <a:t>Collaborative Logistics</a:t>
            </a:r>
          </a:p>
          <a:p>
            <a:pPr marL="412750" indent="-276225" eaLnBrk="1" fontAlgn="auto" hangingPunct="1">
              <a:spcAft>
                <a:spcPts val="0"/>
              </a:spcAft>
              <a:defRPr/>
            </a:pPr>
            <a:r>
              <a:rPr lang="en-AU" dirty="0"/>
              <a:t>Engineering plan, policies and strategies</a:t>
            </a:r>
          </a:p>
          <a:p>
            <a:pPr marL="412750" indent="-276225" eaLnBrk="1" fontAlgn="auto" hangingPunct="1">
              <a:spcAft>
                <a:spcPts val="0"/>
              </a:spcAft>
              <a:defRPr/>
            </a:pPr>
            <a:endParaRPr lang="en-AU" b="1" dirty="0"/>
          </a:p>
          <a:p>
            <a:pPr>
              <a:buFont typeface="Arial" pitchFamily="34" charset="0"/>
              <a:buNone/>
              <a:defRPr/>
            </a:pPr>
            <a:r>
              <a:rPr lang="en-AU" dirty="0"/>
              <a:t>Application of technology and scientific principles to the planning, functional design, operation and management of facilities for any mode of transportation, to provide for the safe, rapid, comfortable, convenient, economical, and environmentally compatible movement of people and goods.</a:t>
            </a:r>
          </a:p>
          <a:p>
            <a:pPr>
              <a:buFont typeface="Arial" pitchFamily="34" charset="0"/>
              <a:buNone/>
              <a:defRPr/>
            </a:pPr>
            <a:endParaRPr lang="en-AU" dirty="0"/>
          </a:p>
          <a:p>
            <a:pPr>
              <a:buFont typeface="Arial" pitchFamily="34" charset="0"/>
              <a:buNone/>
              <a:defRPr/>
            </a:pPr>
            <a:r>
              <a:rPr lang="en-AU" dirty="0"/>
              <a:t>In Civil Engineering term, it is planning, design, construction, maintenance, and operation of transportation facilities.</a:t>
            </a:r>
          </a:p>
          <a:p>
            <a:pPr>
              <a:buFont typeface="Arial" pitchFamily="34" charset="0"/>
              <a:buNone/>
              <a:defRPr/>
            </a:pPr>
            <a:endParaRPr lang="en-AU" dirty="0"/>
          </a:p>
          <a:p>
            <a:pPr>
              <a:buFont typeface="Arial" pitchFamily="34" charset="0"/>
              <a:buNone/>
              <a:defRPr/>
            </a:pPr>
            <a:r>
              <a:rPr lang="en-AU" dirty="0"/>
              <a:t>There are several dimensions:</a:t>
            </a:r>
          </a:p>
          <a:p>
            <a:pPr marL="457200" indent="-457200">
              <a:buFont typeface="+mj-lt"/>
              <a:buAutoNum type="arabicPeriod"/>
              <a:defRPr/>
            </a:pPr>
            <a:r>
              <a:rPr lang="en-AU" dirty="0"/>
              <a:t>Aerospace and Air Transportation; </a:t>
            </a:r>
          </a:p>
          <a:p>
            <a:pPr marL="457200" indent="-457200">
              <a:buFont typeface="+mj-lt"/>
              <a:buAutoNum type="arabicPeriod"/>
              <a:defRPr/>
            </a:pPr>
            <a:r>
              <a:rPr lang="en-AU" dirty="0"/>
              <a:t>Highway; Road and Land Corridors</a:t>
            </a:r>
          </a:p>
          <a:p>
            <a:pPr marL="457200" indent="-457200">
              <a:buFont typeface="+mj-lt"/>
              <a:buAutoNum type="arabicPeriod"/>
              <a:defRPr/>
            </a:pPr>
            <a:r>
              <a:rPr lang="en-AU" dirty="0"/>
              <a:t>Traffic and </a:t>
            </a:r>
            <a:r>
              <a:rPr lang="en-AU" dirty="0" err="1"/>
              <a:t>congention</a:t>
            </a:r>
            <a:r>
              <a:rPr lang="en-AU" dirty="0"/>
              <a:t> engineering and management</a:t>
            </a:r>
          </a:p>
          <a:p>
            <a:pPr marL="457200" indent="-457200">
              <a:buFont typeface="+mj-lt"/>
              <a:buAutoNum type="arabicPeriod"/>
              <a:defRPr/>
            </a:pPr>
            <a:r>
              <a:rPr lang="en-AU" dirty="0"/>
              <a:t>Rail and </a:t>
            </a:r>
            <a:r>
              <a:rPr lang="en-AU" dirty="0" err="1"/>
              <a:t>Intermodals</a:t>
            </a:r>
            <a:endParaRPr lang="en-AU" dirty="0"/>
          </a:p>
          <a:p>
            <a:pPr marL="457200" indent="-457200">
              <a:buFont typeface="+mj-lt"/>
              <a:buAutoNum type="arabicPeriod"/>
              <a:defRPr/>
            </a:pPr>
            <a:r>
              <a:rPr lang="en-AU" dirty="0"/>
              <a:t>Urban Transportation and operation and Planning</a:t>
            </a:r>
          </a:p>
          <a:p>
            <a:pPr marL="457200" indent="-457200">
              <a:buFont typeface="+mj-lt"/>
              <a:buAutoNum type="arabicPeriod"/>
              <a:defRPr/>
            </a:pPr>
            <a:r>
              <a:rPr lang="en-AU" dirty="0"/>
              <a:t>Pipeline; Waterway, </a:t>
            </a:r>
          </a:p>
          <a:p>
            <a:pPr marL="457200" indent="-457200">
              <a:buFont typeface="+mj-lt"/>
              <a:buAutoNum type="arabicPeriod"/>
              <a:defRPr/>
            </a:pPr>
            <a:r>
              <a:rPr lang="en-AU" dirty="0"/>
              <a:t>Port, Coastal and Ocean; </a:t>
            </a:r>
          </a:p>
          <a:p>
            <a:pPr>
              <a:buFont typeface="Arial" pitchFamily="34" charset="0"/>
              <a:buNone/>
              <a:defRPr/>
            </a:pPr>
            <a:r>
              <a:rPr lang="en-AU" dirty="0">
                <a:solidFill>
                  <a:srgbClr val="FF3399"/>
                </a:solidFill>
              </a:rPr>
              <a:t>http://en.wikipedia.org/wiki/Transport_engineering</a:t>
            </a:r>
          </a:p>
          <a:p>
            <a:pPr>
              <a:buFont typeface="Arial" pitchFamily="34" charset="0"/>
              <a:buNone/>
              <a:defRPr/>
            </a:pPr>
            <a:endParaRPr lang="en-AU" dirty="0">
              <a:solidFill>
                <a:srgbClr val="FF3399"/>
              </a:solidFill>
            </a:endParaRPr>
          </a:p>
          <a:p>
            <a:pPr>
              <a:defRPr/>
            </a:pPr>
            <a:r>
              <a:rPr lang="en-AU" dirty="0">
                <a:hlinkClick r:id="rId3" action="ppaction://hlinkfile"/>
              </a:rPr>
              <a:t>1 Highway engineering</a:t>
            </a:r>
            <a:r>
              <a:rPr lang="en-AU" dirty="0"/>
              <a:t> </a:t>
            </a:r>
            <a:r>
              <a:rPr lang="en-AU" dirty="0">
                <a:solidFill>
                  <a:srgbClr val="FF3399"/>
                </a:solidFill>
              </a:rPr>
              <a:t>(Talk to Leo </a:t>
            </a:r>
            <a:r>
              <a:rPr lang="en-AU" dirty="0" err="1">
                <a:solidFill>
                  <a:srgbClr val="FF3399"/>
                </a:solidFill>
              </a:rPr>
              <a:t>Poduta</a:t>
            </a:r>
            <a:r>
              <a:rPr lang="en-AU" dirty="0">
                <a:solidFill>
                  <a:srgbClr val="FF3399"/>
                </a:solidFill>
              </a:rPr>
              <a:t>) (in Sydney Very speed limits, in Melbourne, they have 3 line in the morning to city and 2 line back, and in the afternoon, they have 3 way back from city and 2 line to the city. on ramp/off ramp, location,  road network, determine of mix traffic, </a:t>
            </a:r>
          </a:p>
          <a:p>
            <a:pPr>
              <a:defRPr/>
            </a:pPr>
            <a:r>
              <a:rPr lang="en-AU" dirty="0">
                <a:hlinkClick r:id="rId4" action="ppaction://hlinkfile"/>
              </a:rPr>
              <a:t>2 Railroad engineering</a:t>
            </a:r>
            <a:r>
              <a:rPr lang="en-AU" dirty="0"/>
              <a:t> </a:t>
            </a:r>
          </a:p>
          <a:p>
            <a:pPr>
              <a:defRPr/>
            </a:pPr>
            <a:r>
              <a:rPr lang="en-AU" dirty="0">
                <a:hlinkClick r:id="rId5" action="ppaction://hlinkfile"/>
              </a:rPr>
              <a:t>3 Port and harbor engineering</a:t>
            </a:r>
            <a:endParaRPr lang="en-AU" dirty="0"/>
          </a:p>
          <a:p>
            <a:pPr>
              <a:defRPr/>
            </a:pPr>
            <a:r>
              <a:rPr lang="en-AU" dirty="0">
                <a:hlinkClick r:id="rId6" action="ppaction://hlinkfile"/>
              </a:rPr>
              <a:t>4 Airport engineering</a:t>
            </a:r>
            <a:r>
              <a:rPr lang="en-AU" dirty="0"/>
              <a:t> </a:t>
            </a:r>
          </a:p>
          <a:p>
            <a:pPr>
              <a:defRPr/>
            </a:pPr>
            <a:r>
              <a:rPr lang="en-AU" dirty="0">
                <a:hlinkClick r:id="rId7" action="ppaction://hlinkfile" tooltip="Bicycle transportation engineering"/>
              </a:rPr>
              <a:t>Bicycle transportation engineering</a:t>
            </a:r>
            <a:endParaRPr lang="en-AU" dirty="0"/>
          </a:p>
          <a:p>
            <a:pPr>
              <a:defRPr/>
            </a:pPr>
            <a:r>
              <a:rPr lang="en-AU" dirty="0">
                <a:hlinkClick r:id="rId8" action="ppaction://hlinkfile" tooltip="Intelligent Transportation System"/>
              </a:rPr>
              <a:t>Intelligent Transportation System</a:t>
            </a:r>
            <a:r>
              <a:rPr lang="en-AU" dirty="0"/>
              <a:t> (ITS)</a:t>
            </a:r>
          </a:p>
          <a:p>
            <a:pPr>
              <a:defRPr/>
            </a:pPr>
            <a:r>
              <a:rPr lang="en-AU" dirty="0">
                <a:hlinkClick r:id="rId9" action="ppaction://hlinkfile" tooltip="Pavement engineering"/>
              </a:rPr>
              <a:t>Pavement engineering</a:t>
            </a:r>
            <a:r>
              <a:rPr lang="en-AU" dirty="0"/>
              <a:t> (</a:t>
            </a:r>
            <a:r>
              <a:rPr lang="en-AU" dirty="0">
                <a:solidFill>
                  <a:srgbClr val="FF3399"/>
                </a:solidFill>
              </a:rPr>
              <a:t>semi-</a:t>
            </a:r>
            <a:r>
              <a:rPr lang="en-AU" dirty="0" err="1">
                <a:solidFill>
                  <a:srgbClr val="FF3399"/>
                </a:solidFill>
              </a:rPr>
              <a:t>trallors</a:t>
            </a:r>
            <a:r>
              <a:rPr lang="en-AU" dirty="0">
                <a:solidFill>
                  <a:srgbClr val="FF3399"/>
                </a:solidFill>
              </a:rPr>
              <a:t> in WA, heat and frequency, mix traffic)</a:t>
            </a:r>
          </a:p>
          <a:p>
            <a:pPr>
              <a:defRPr/>
            </a:pPr>
            <a:r>
              <a:rPr lang="en-AU" dirty="0">
                <a:hlinkClick r:id="rId10" action="ppaction://hlinkfile" tooltip="Principles of Intelligent Urbanism"/>
              </a:rPr>
              <a:t>Principles of Intelligent Urbanism</a:t>
            </a:r>
            <a:endParaRPr lang="en-AU" dirty="0"/>
          </a:p>
          <a:p>
            <a:pPr>
              <a:defRPr/>
            </a:pPr>
            <a:r>
              <a:rPr lang="en-AU" dirty="0">
                <a:hlinkClick r:id="rId3" action="ppaction://hlinkfile" tooltip="Space syntax"/>
              </a:rPr>
              <a:t>Space syntax</a:t>
            </a:r>
            <a:r>
              <a:rPr lang="en-AU" dirty="0"/>
              <a:t> (pedestrian and vehicular analysis using similar</a:t>
            </a:r>
            <a:br>
              <a:rPr lang="en-AU" dirty="0"/>
            </a:br>
            <a:r>
              <a:rPr lang="en-AU" dirty="0"/>
              <a:t>techniques to standard transportation engineering)</a:t>
            </a:r>
          </a:p>
          <a:p>
            <a:pPr>
              <a:defRPr/>
            </a:pPr>
            <a:r>
              <a:rPr lang="en-AU" dirty="0">
                <a:hlinkClick r:id="rId4" action="ppaction://hlinkfile" tooltip="Transportation forecasting"/>
              </a:rPr>
              <a:t>Transportation forecasting</a:t>
            </a:r>
            <a:endParaRPr lang="en-AU" dirty="0"/>
          </a:p>
          <a:p>
            <a:pPr>
              <a:defRPr/>
            </a:pPr>
            <a:r>
              <a:rPr lang="en-AU" dirty="0">
                <a:hlinkClick r:id="rId5" action="ppaction://hlinkfile" tooltip="Transportation planning"/>
              </a:rPr>
              <a:t>Transportation planning</a:t>
            </a:r>
            <a:endParaRPr lang="en-AU" dirty="0"/>
          </a:p>
          <a:p>
            <a:pPr>
              <a:defRPr/>
            </a:pPr>
            <a:r>
              <a:rPr lang="en-AU" dirty="0">
                <a:hlinkClick r:id="rId6" action="ppaction://hlinkfile" tooltip="Utility cycling"/>
              </a:rPr>
              <a:t>Utility cycling</a:t>
            </a:r>
            <a:endParaRPr lang="en-AU" dirty="0"/>
          </a:p>
          <a:p>
            <a:pPr>
              <a:buFont typeface="Arial" pitchFamily="34" charset="0"/>
              <a:buNone/>
              <a:defRPr/>
            </a:pPr>
            <a:endParaRPr lang="en-AU" dirty="0">
              <a:solidFill>
                <a:srgbClr val="FF3399"/>
              </a:solidFill>
            </a:endParaRPr>
          </a:p>
          <a:p>
            <a:pPr>
              <a:defRPr/>
            </a:pPr>
            <a:endParaRPr lang="en-A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p:cNvSpPr>
          <p:nvPr>
            <p:ph type="sldImg"/>
          </p:nvPr>
        </p:nvSpPr>
        <p:spPr bwMode="auto">
          <a:xfrm>
            <a:off x="917575" y="744538"/>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79768" y="4715271"/>
            <a:ext cx="5438140" cy="4467219"/>
          </a:xfrm>
          <a:prstGeom prst="rect">
            <a:avLst/>
          </a:prstGeom>
        </p:spPr>
        <p:txBody>
          <a:bodyPr>
            <a:normAutofit fontScale="55000" lnSpcReduction="20000"/>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AU" sz="1900" dirty="0"/>
              <a:t>What is logistics,  Global Logistics picture, Australia </a:t>
            </a:r>
            <a:r>
              <a:rPr lang="en-AU" sz="1900" dirty="0" err="1"/>
              <a:t>logsitics</a:t>
            </a:r>
            <a:r>
              <a:rPr lang="en-AU" sz="1900" dirty="0"/>
              <a:t> Picture;</a:t>
            </a:r>
            <a:r>
              <a:rPr lang="en-AU" sz="2000" dirty="0"/>
              <a:t> </a:t>
            </a:r>
          </a:p>
          <a:p>
            <a:pPr marL="0" marR="0" lvl="2" indent="0" algn="l" defTabSz="914400" rtl="0" eaLnBrk="1" fontAlgn="auto" latinLnBrk="0" hangingPunct="1">
              <a:lnSpc>
                <a:spcPct val="100000"/>
              </a:lnSpc>
              <a:spcBef>
                <a:spcPts val="0"/>
              </a:spcBef>
              <a:spcAft>
                <a:spcPts val="0"/>
              </a:spcAft>
              <a:buClrTx/>
              <a:buSzTx/>
              <a:buFontTx/>
              <a:buNone/>
              <a:tabLst/>
              <a:defRPr/>
            </a:pPr>
            <a:r>
              <a:rPr lang="en-AU" sz="2000" dirty="0"/>
              <a:t>6 Major issues also apply to Australia and Defence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AU" sz="1900" dirty="0"/>
          </a:p>
          <a:p>
            <a:pPr>
              <a:defRPr/>
            </a:pPr>
            <a:endParaRPr lang="en-AU" dirty="0"/>
          </a:p>
          <a:p>
            <a:pPr>
              <a:defRPr/>
            </a:pPr>
            <a:r>
              <a:rPr lang="en-AU" dirty="0"/>
              <a:t>I will start with an overview of TE, and then I introduce the previous related to TE, so that you know what I have done in the past. This will form the basis for what I propose to do in the future,  and my vision of transport engineering in 2050. </a:t>
            </a:r>
          </a:p>
          <a:p>
            <a:pPr marL="412750" indent="-276225" eaLnBrk="1" fontAlgn="auto" hangingPunct="1">
              <a:spcAft>
                <a:spcPts val="0"/>
              </a:spcAft>
              <a:defRPr/>
            </a:pPr>
            <a:endParaRPr lang="en-AU" b="1" dirty="0"/>
          </a:p>
          <a:p>
            <a:pPr marL="412750" indent="-276225" eaLnBrk="1" fontAlgn="auto" hangingPunct="1">
              <a:spcAft>
                <a:spcPts val="0"/>
              </a:spcAft>
              <a:defRPr/>
            </a:pPr>
            <a:r>
              <a:rPr lang="en-AU" b="1" dirty="0"/>
              <a:t>Summary</a:t>
            </a:r>
            <a:r>
              <a:rPr lang="en-AU" dirty="0"/>
              <a:t> Transportation Engineering</a:t>
            </a:r>
            <a:endParaRPr lang="en-AU" b="1" dirty="0"/>
          </a:p>
          <a:p>
            <a:pPr marL="412750" indent="-276225" eaLnBrk="1" fontAlgn="auto" hangingPunct="1">
              <a:spcAft>
                <a:spcPts val="0"/>
              </a:spcAft>
              <a:defRPr/>
            </a:pPr>
            <a:r>
              <a:rPr lang="en-AU" b="1" dirty="0"/>
              <a:t>Vehicles,</a:t>
            </a:r>
          </a:p>
          <a:p>
            <a:pPr marL="412750" indent="-276225" eaLnBrk="1" fontAlgn="auto" hangingPunct="1">
              <a:spcAft>
                <a:spcPts val="0"/>
              </a:spcAft>
              <a:defRPr/>
            </a:pPr>
            <a:r>
              <a:rPr lang="en-AU" b="1" dirty="0"/>
              <a:t>Infrastructure, </a:t>
            </a:r>
          </a:p>
          <a:p>
            <a:pPr marL="412750" indent="-276225" eaLnBrk="1" fontAlgn="auto" hangingPunct="1">
              <a:spcAft>
                <a:spcPts val="0"/>
              </a:spcAft>
              <a:defRPr/>
            </a:pPr>
            <a:r>
              <a:rPr lang="en-AU" b="1" dirty="0"/>
              <a:t>Networks, </a:t>
            </a:r>
          </a:p>
          <a:p>
            <a:pPr marL="412750" indent="-276225" eaLnBrk="1" fontAlgn="auto" hangingPunct="1">
              <a:spcAft>
                <a:spcPts val="0"/>
              </a:spcAft>
              <a:defRPr/>
            </a:pPr>
            <a:r>
              <a:rPr lang="en-AU" b="1" dirty="0"/>
              <a:t>Carbon, </a:t>
            </a:r>
          </a:p>
          <a:p>
            <a:pPr marL="412750" indent="-276225" eaLnBrk="1" fontAlgn="auto" hangingPunct="1">
              <a:spcAft>
                <a:spcPts val="0"/>
              </a:spcAft>
              <a:defRPr/>
            </a:pPr>
            <a:r>
              <a:rPr lang="en-AU" b="1" dirty="0"/>
              <a:t>Strategy/Policy, </a:t>
            </a:r>
          </a:p>
          <a:p>
            <a:pPr marL="412750" indent="-276225" eaLnBrk="1" fontAlgn="auto" hangingPunct="1">
              <a:spcAft>
                <a:spcPts val="0"/>
              </a:spcAft>
              <a:defRPr/>
            </a:pPr>
            <a:r>
              <a:rPr lang="en-AU" b="1" dirty="0"/>
              <a:t>Collaborative Logistics</a:t>
            </a:r>
          </a:p>
          <a:p>
            <a:pPr marL="412750" indent="-276225" eaLnBrk="1" fontAlgn="auto" hangingPunct="1">
              <a:spcAft>
                <a:spcPts val="0"/>
              </a:spcAft>
              <a:defRPr/>
            </a:pPr>
            <a:r>
              <a:rPr lang="en-AU" dirty="0"/>
              <a:t>Engineering plan, policies and strategies</a:t>
            </a:r>
          </a:p>
          <a:p>
            <a:pPr marL="412750" indent="-276225" eaLnBrk="1" fontAlgn="auto" hangingPunct="1">
              <a:spcAft>
                <a:spcPts val="0"/>
              </a:spcAft>
              <a:defRPr/>
            </a:pPr>
            <a:endParaRPr lang="en-AU" b="1" dirty="0"/>
          </a:p>
          <a:p>
            <a:pPr>
              <a:buFont typeface="Arial" pitchFamily="34" charset="0"/>
              <a:buNone/>
              <a:defRPr/>
            </a:pPr>
            <a:r>
              <a:rPr lang="en-AU" dirty="0"/>
              <a:t>Application of technology and scientific principles to the planning, functional design, operation and management of facilities for any mode of transportation, to provide for the safe, rapid, comfortable, convenient, economical, and environmentally compatible movement of people and goods.</a:t>
            </a:r>
          </a:p>
          <a:p>
            <a:pPr>
              <a:buFont typeface="Arial" pitchFamily="34" charset="0"/>
              <a:buNone/>
              <a:defRPr/>
            </a:pPr>
            <a:endParaRPr lang="en-AU" dirty="0"/>
          </a:p>
          <a:p>
            <a:pPr>
              <a:buFont typeface="Arial" pitchFamily="34" charset="0"/>
              <a:buNone/>
              <a:defRPr/>
            </a:pPr>
            <a:r>
              <a:rPr lang="en-AU" dirty="0"/>
              <a:t>In Civil Engineering term, it is planning, design, construction, maintenance, and operation of transportation facilities.</a:t>
            </a:r>
          </a:p>
          <a:p>
            <a:pPr>
              <a:buFont typeface="Arial" pitchFamily="34" charset="0"/>
              <a:buNone/>
              <a:defRPr/>
            </a:pPr>
            <a:endParaRPr lang="en-AU" dirty="0"/>
          </a:p>
          <a:p>
            <a:pPr>
              <a:buFont typeface="Arial" pitchFamily="34" charset="0"/>
              <a:buNone/>
              <a:defRPr/>
            </a:pPr>
            <a:r>
              <a:rPr lang="en-AU" dirty="0"/>
              <a:t>There are several dimensions:</a:t>
            </a:r>
          </a:p>
          <a:p>
            <a:pPr marL="457200" indent="-457200">
              <a:buFont typeface="+mj-lt"/>
              <a:buAutoNum type="arabicPeriod"/>
              <a:defRPr/>
            </a:pPr>
            <a:r>
              <a:rPr lang="en-AU" dirty="0"/>
              <a:t>Aerospace and Air Transportation; </a:t>
            </a:r>
          </a:p>
          <a:p>
            <a:pPr marL="457200" indent="-457200">
              <a:buFont typeface="+mj-lt"/>
              <a:buAutoNum type="arabicPeriod"/>
              <a:defRPr/>
            </a:pPr>
            <a:r>
              <a:rPr lang="en-AU" dirty="0"/>
              <a:t>Highway; Road and Land Corridors</a:t>
            </a:r>
          </a:p>
          <a:p>
            <a:pPr marL="457200" indent="-457200">
              <a:buFont typeface="+mj-lt"/>
              <a:buAutoNum type="arabicPeriod"/>
              <a:defRPr/>
            </a:pPr>
            <a:r>
              <a:rPr lang="en-AU" dirty="0"/>
              <a:t>Traffic and </a:t>
            </a:r>
            <a:r>
              <a:rPr lang="en-AU" dirty="0" err="1"/>
              <a:t>congention</a:t>
            </a:r>
            <a:r>
              <a:rPr lang="en-AU" dirty="0"/>
              <a:t> engineering and management</a:t>
            </a:r>
          </a:p>
          <a:p>
            <a:pPr marL="457200" indent="-457200">
              <a:buFont typeface="+mj-lt"/>
              <a:buAutoNum type="arabicPeriod"/>
              <a:defRPr/>
            </a:pPr>
            <a:r>
              <a:rPr lang="en-AU" dirty="0"/>
              <a:t>Rail and </a:t>
            </a:r>
            <a:r>
              <a:rPr lang="en-AU" dirty="0" err="1"/>
              <a:t>Intermodals</a:t>
            </a:r>
            <a:endParaRPr lang="en-AU" dirty="0"/>
          </a:p>
          <a:p>
            <a:pPr marL="457200" indent="-457200">
              <a:buFont typeface="+mj-lt"/>
              <a:buAutoNum type="arabicPeriod"/>
              <a:defRPr/>
            </a:pPr>
            <a:r>
              <a:rPr lang="en-AU" dirty="0"/>
              <a:t>Urban Transportation and operation and Planning</a:t>
            </a:r>
          </a:p>
          <a:p>
            <a:pPr marL="457200" indent="-457200">
              <a:buFont typeface="+mj-lt"/>
              <a:buAutoNum type="arabicPeriod"/>
              <a:defRPr/>
            </a:pPr>
            <a:r>
              <a:rPr lang="en-AU" dirty="0"/>
              <a:t>Pipeline; Waterway, </a:t>
            </a:r>
          </a:p>
          <a:p>
            <a:pPr marL="457200" indent="-457200">
              <a:buFont typeface="+mj-lt"/>
              <a:buAutoNum type="arabicPeriod"/>
              <a:defRPr/>
            </a:pPr>
            <a:r>
              <a:rPr lang="en-AU" dirty="0"/>
              <a:t>Port, Coastal and Ocean; </a:t>
            </a:r>
          </a:p>
          <a:p>
            <a:pPr>
              <a:buFont typeface="Arial" pitchFamily="34" charset="0"/>
              <a:buNone/>
              <a:defRPr/>
            </a:pPr>
            <a:r>
              <a:rPr lang="en-AU" dirty="0">
                <a:solidFill>
                  <a:srgbClr val="FF3399"/>
                </a:solidFill>
              </a:rPr>
              <a:t>http://en.wikipedia.org/wiki/Transport_engineering</a:t>
            </a:r>
          </a:p>
          <a:p>
            <a:pPr>
              <a:buFont typeface="Arial" pitchFamily="34" charset="0"/>
              <a:buNone/>
              <a:defRPr/>
            </a:pPr>
            <a:endParaRPr lang="en-AU" dirty="0">
              <a:solidFill>
                <a:srgbClr val="FF3399"/>
              </a:solidFill>
            </a:endParaRPr>
          </a:p>
          <a:p>
            <a:pPr>
              <a:defRPr/>
            </a:pPr>
            <a:r>
              <a:rPr lang="en-AU" dirty="0">
                <a:hlinkClick r:id="rId3" action="ppaction://hlinkfile"/>
              </a:rPr>
              <a:t>1 Highway engineering</a:t>
            </a:r>
            <a:r>
              <a:rPr lang="en-AU" dirty="0"/>
              <a:t> </a:t>
            </a:r>
            <a:r>
              <a:rPr lang="en-AU" dirty="0">
                <a:solidFill>
                  <a:srgbClr val="FF3399"/>
                </a:solidFill>
              </a:rPr>
              <a:t>(Talk to Leo </a:t>
            </a:r>
            <a:r>
              <a:rPr lang="en-AU" dirty="0" err="1">
                <a:solidFill>
                  <a:srgbClr val="FF3399"/>
                </a:solidFill>
              </a:rPr>
              <a:t>Poduta</a:t>
            </a:r>
            <a:r>
              <a:rPr lang="en-AU" dirty="0">
                <a:solidFill>
                  <a:srgbClr val="FF3399"/>
                </a:solidFill>
              </a:rPr>
              <a:t>) (in Sydney Very speed limits, in Melbourne, they have 3 line in the morning to city and 2 line back, and in the afternoon, they have 3 way back from city and 2 line to the city. on ramp/off ramp, location,  road network, determine of mix traffic, </a:t>
            </a:r>
          </a:p>
          <a:p>
            <a:pPr>
              <a:defRPr/>
            </a:pPr>
            <a:r>
              <a:rPr lang="en-AU" dirty="0">
                <a:hlinkClick r:id="rId4" action="ppaction://hlinkfile"/>
              </a:rPr>
              <a:t>2 Railroad engineering</a:t>
            </a:r>
            <a:r>
              <a:rPr lang="en-AU" dirty="0"/>
              <a:t> </a:t>
            </a:r>
          </a:p>
          <a:p>
            <a:pPr>
              <a:defRPr/>
            </a:pPr>
            <a:r>
              <a:rPr lang="en-AU" dirty="0">
                <a:hlinkClick r:id="rId5" action="ppaction://hlinkfile"/>
              </a:rPr>
              <a:t>3 Port and harbor engineering</a:t>
            </a:r>
            <a:endParaRPr lang="en-AU" dirty="0"/>
          </a:p>
          <a:p>
            <a:pPr>
              <a:defRPr/>
            </a:pPr>
            <a:r>
              <a:rPr lang="en-AU" dirty="0">
                <a:hlinkClick r:id="rId6" action="ppaction://hlinkfile"/>
              </a:rPr>
              <a:t>4 Airport engineering</a:t>
            </a:r>
            <a:r>
              <a:rPr lang="en-AU" dirty="0"/>
              <a:t> </a:t>
            </a:r>
          </a:p>
          <a:p>
            <a:pPr>
              <a:defRPr/>
            </a:pPr>
            <a:r>
              <a:rPr lang="en-AU" dirty="0">
                <a:hlinkClick r:id="rId7" action="ppaction://hlinkfile" tooltip="Bicycle transportation engineering"/>
              </a:rPr>
              <a:t>Bicycle transportation engineering</a:t>
            </a:r>
            <a:endParaRPr lang="en-AU" dirty="0"/>
          </a:p>
          <a:p>
            <a:pPr>
              <a:defRPr/>
            </a:pPr>
            <a:r>
              <a:rPr lang="en-AU" dirty="0">
                <a:hlinkClick r:id="rId8" action="ppaction://hlinkfile" tooltip="Intelligent Transportation System"/>
              </a:rPr>
              <a:t>Intelligent Transportation System</a:t>
            </a:r>
            <a:r>
              <a:rPr lang="en-AU" dirty="0"/>
              <a:t> (ITS)</a:t>
            </a:r>
          </a:p>
          <a:p>
            <a:pPr>
              <a:defRPr/>
            </a:pPr>
            <a:r>
              <a:rPr lang="en-AU" dirty="0">
                <a:hlinkClick r:id="rId9" action="ppaction://hlinkfile" tooltip="Pavement engineering"/>
              </a:rPr>
              <a:t>Pavement engineering</a:t>
            </a:r>
            <a:r>
              <a:rPr lang="en-AU" dirty="0"/>
              <a:t> (</a:t>
            </a:r>
            <a:r>
              <a:rPr lang="en-AU" dirty="0">
                <a:solidFill>
                  <a:srgbClr val="FF3399"/>
                </a:solidFill>
              </a:rPr>
              <a:t>semi-</a:t>
            </a:r>
            <a:r>
              <a:rPr lang="en-AU" dirty="0" err="1">
                <a:solidFill>
                  <a:srgbClr val="FF3399"/>
                </a:solidFill>
              </a:rPr>
              <a:t>trallors</a:t>
            </a:r>
            <a:r>
              <a:rPr lang="en-AU" dirty="0">
                <a:solidFill>
                  <a:srgbClr val="FF3399"/>
                </a:solidFill>
              </a:rPr>
              <a:t> in WA, heat and frequency, mix traffic)</a:t>
            </a:r>
          </a:p>
          <a:p>
            <a:pPr>
              <a:defRPr/>
            </a:pPr>
            <a:r>
              <a:rPr lang="en-AU" dirty="0">
                <a:hlinkClick r:id="rId10" action="ppaction://hlinkfile" tooltip="Principles of Intelligent Urbanism"/>
              </a:rPr>
              <a:t>Principles of Intelligent Urbanism</a:t>
            </a:r>
            <a:endParaRPr lang="en-AU" dirty="0"/>
          </a:p>
          <a:p>
            <a:pPr>
              <a:defRPr/>
            </a:pPr>
            <a:r>
              <a:rPr lang="en-AU" dirty="0">
                <a:hlinkClick r:id="rId3" action="ppaction://hlinkfile" tooltip="Space syntax"/>
              </a:rPr>
              <a:t>Space syntax</a:t>
            </a:r>
            <a:r>
              <a:rPr lang="en-AU" dirty="0"/>
              <a:t> (pedestrian and vehicular analysis using similar</a:t>
            </a:r>
            <a:br>
              <a:rPr lang="en-AU" dirty="0"/>
            </a:br>
            <a:r>
              <a:rPr lang="en-AU" dirty="0"/>
              <a:t>techniques to standard transportation engineering)</a:t>
            </a:r>
          </a:p>
          <a:p>
            <a:pPr>
              <a:defRPr/>
            </a:pPr>
            <a:r>
              <a:rPr lang="en-AU" dirty="0">
                <a:hlinkClick r:id="rId4" action="ppaction://hlinkfile" tooltip="Transportation forecasting"/>
              </a:rPr>
              <a:t>Transportation forecasting</a:t>
            </a:r>
            <a:endParaRPr lang="en-AU" dirty="0"/>
          </a:p>
          <a:p>
            <a:pPr>
              <a:defRPr/>
            </a:pPr>
            <a:r>
              <a:rPr lang="en-AU" dirty="0">
                <a:hlinkClick r:id="rId5" action="ppaction://hlinkfile" tooltip="Transportation planning"/>
              </a:rPr>
              <a:t>Transportation planning</a:t>
            </a:r>
            <a:endParaRPr lang="en-AU" dirty="0"/>
          </a:p>
          <a:p>
            <a:pPr>
              <a:defRPr/>
            </a:pPr>
            <a:r>
              <a:rPr lang="en-AU" dirty="0">
                <a:hlinkClick r:id="rId6" action="ppaction://hlinkfile" tooltip="Utility cycling"/>
              </a:rPr>
              <a:t>Utility cycling</a:t>
            </a:r>
            <a:endParaRPr lang="en-AU" dirty="0"/>
          </a:p>
          <a:p>
            <a:pPr>
              <a:buFont typeface="Arial" pitchFamily="34" charset="0"/>
              <a:buNone/>
              <a:defRPr/>
            </a:pPr>
            <a:endParaRPr lang="en-AU" dirty="0">
              <a:solidFill>
                <a:srgbClr val="FF3399"/>
              </a:solidFill>
            </a:endParaRPr>
          </a:p>
          <a:p>
            <a:pPr>
              <a:defRPr/>
            </a:pPr>
            <a:endParaRPr lang="en-A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4F60B61-172D-4509-B931-6E88C4E54591}" type="slidenum">
              <a:rPr lang="en-US" smtClean="0"/>
              <a:t>26</a:t>
            </a:fld>
            <a:endParaRPr lang="en-US" dirty="0"/>
          </a:p>
        </p:txBody>
      </p:sp>
    </p:spTree>
    <p:extLst>
      <p:ext uri="{BB962C8B-B14F-4D97-AF65-F5344CB8AC3E}">
        <p14:creationId xmlns:p14="http://schemas.microsoft.com/office/powerpoint/2010/main" val="2900938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81FC2CD-8A34-4D46-BBEE-99BF3FFD90D1}" type="slidenum">
              <a:rPr lang="en-US" smtClean="0"/>
              <a:pPr/>
              <a:t>27</a:t>
            </a:fld>
            <a:endParaRPr lang="en-US"/>
          </a:p>
        </p:txBody>
      </p:sp>
    </p:spTree>
    <p:extLst>
      <p:ext uri="{BB962C8B-B14F-4D97-AF65-F5344CB8AC3E}">
        <p14:creationId xmlns:p14="http://schemas.microsoft.com/office/powerpoint/2010/main" val="1634799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81FC2CD-8A34-4D46-BBEE-99BF3FFD90D1}" type="slidenum">
              <a:rPr lang="en-US" smtClean="0"/>
              <a:pPr/>
              <a:t>28</a:t>
            </a:fld>
            <a:endParaRPr lang="en-US"/>
          </a:p>
        </p:txBody>
      </p:sp>
    </p:spTree>
    <p:extLst>
      <p:ext uri="{BB962C8B-B14F-4D97-AF65-F5344CB8AC3E}">
        <p14:creationId xmlns:p14="http://schemas.microsoft.com/office/powerpoint/2010/main" val="31492928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81FC2CD-8A34-4D46-BBEE-99BF3FFD90D1}" type="slidenum">
              <a:rPr lang="en-US" smtClean="0"/>
              <a:pPr/>
              <a:t>29</a:t>
            </a:fld>
            <a:endParaRPr lang="en-US"/>
          </a:p>
        </p:txBody>
      </p:sp>
    </p:spTree>
    <p:extLst>
      <p:ext uri="{BB962C8B-B14F-4D97-AF65-F5344CB8AC3E}">
        <p14:creationId xmlns:p14="http://schemas.microsoft.com/office/powerpoint/2010/main" val="2657161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p:cNvSpPr>
          <p:nvPr>
            <p:ph type="sldImg"/>
          </p:nvPr>
        </p:nvSpPr>
        <p:spPr bwMode="auto">
          <a:xfrm>
            <a:off x="917575" y="744538"/>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79768" y="4715271"/>
            <a:ext cx="5438140" cy="4467219"/>
          </a:xfrm>
          <a:prstGeom prst="rect">
            <a:avLst/>
          </a:prstGeom>
        </p:spPr>
        <p:txBody>
          <a:bodyPr>
            <a:normAutofit fontScale="55000" lnSpcReduction="20000"/>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AU" sz="1900" dirty="0"/>
              <a:t>What is logistics,  Global Logistics picture, Australia </a:t>
            </a:r>
            <a:r>
              <a:rPr lang="en-AU" sz="1900" dirty="0" err="1"/>
              <a:t>logsitics</a:t>
            </a:r>
            <a:r>
              <a:rPr lang="en-AU" sz="1900" dirty="0"/>
              <a:t> Picture;</a:t>
            </a:r>
            <a:r>
              <a:rPr lang="en-AU" sz="2000" dirty="0"/>
              <a:t> </a:t>
            </a:r>
          </a:p>
          <a:p>
            <a:pPr marL="0" marR="0" lvl="2" indent="0" algn="l" defTabSz="914400" rtl="0" eaLnBrk="1" fontAlgn="auto" latinLnBrk="0" hangingPunct="1">
              <a:lnSpc>
                <a:spcPct val="100000"/>
              </a:lnSpc>
              <a:spcBef>
                <a:spcPts val="0"/>
              </a:spcBef>
              <a:spcAft>
                <a:spcPts val="0"/>
              </a:spcAft>
              <a:buClrTx/>
              <a:buSzTx/>
              <a:buFontTx/>
              <a:buNone/>
              <a:tabLst/>
              <a:defRPr/>
            </a:pPr>
            <a:r>
              <a:rPr lang="en-AU" sz="2000" dirty="0"/>
              <a:t>6 Major issues also apply to Australia and Defence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AU" sz="1900" dirty="0"/>
          </a:p>
          <a:p>
            <a:pPr>
              <a:defRPr/>
            </a:pPr>
            <a:endParaRPr lang="en-AU" dirty="0"/>
          </a:p>
          <a:p>
            <a:pPr>
              <a:defRPr/>
            </a:pPr>
            <a:r>
              <a:rPr lang="en-AU" dirty="0"/>
              <a:t>I will start with an overview of TE, and then I introduce the previous related to TE, so that you know what I have done in the past. This will form the basis for what I propose to do in the future,  and my vision of transport engineering in 2050. </a:t>
            </a:r>
          </a:p>
          <a:p>
            <a:pPr marL="412750" indent="-276225" eaLnBrk="1" fontAlgn="auto" hangingPunct="1">
              <a:spcAft>
                <a:spcPts val="0"/>
              </a:spcAft>
              <a:defRPr/>
            </a:pPr>
            <a:endParaRPr lang="en-AU" b="1" dirty="0"/>
          </a:p>
          <a:p>
            <a:pPr marL="412750" indent="-276225" eaLnBrk="1" fontAlgn="auto" hangingPunct="1">
              <a:spcAft>
                <a:spcPts val="0"/>
              </a:spcAft>
              <a:defRPr/>
            </a:pPr>
            <a:r>
              <a:rPr lang="en-AU" b="1" dirty="0"/>
              <a:t>Summary</a:t>
            </a:r>
            <a:r>
              <a:rPr lang="en-AU" dirty="0"/>
              <a:t> Transportation Engineering</a:t>
            </a:r>
            <a:endParaRPr lang="en-AU" b="1" dirty="0"/>
          </a:p>
          <a:p>
            <a:pPr marL="412750" indent="-276225" eaLnBrk="1" fontAlgn="auto" hangingPunct="1">
              <a:spcAft>
                <a:spcPts val="0"/>
              </a:spcAft>
              <a:defRPr/>
            </a:pPr>
            <a:r>
              <a:rPr lang="en-AU" b="1" dirty="0"/>
              <a:t>Vehicles,</a:t>
            </a:r>
          </a:p>
          <a:p>
            <a:pPr marL="412750" indent="-276225" eaLnBrk="1" fontAlgn="auto" hangingPunct="1">
              <a:spcAft>
                <a:spcPts val="0"/>
              </a:spcAft>
              <a:defRPr/>
            </a:pPr>
            <a:r>
              <a:rPr lang="en-AU" b="1" dirty="0"/>
              <a:t>Infrastructure, </a:t>
            </a:r>
          </a:p>
          <a:p>
            <a:pPr marL="412750" indent="-276225" eaLnBrk="1" fontAlgn="auto" hangingPunct="1">
              <a:spcAft>
                <a:spcPts val="0"/>
              </a:spcAft>
              <a:defRPr/>
            </a:pPr>
            <a:r>
              <a:rPr lang="en-AU" b="1" dirty="0"/>
              <a:t>Networks, </a:t>
            </a:r>
          </a:p>
          <a:p>
            <a:pPr marL="412750" indent="-276225" eaLnBrk="1" fontAlgn="auto" hangingPunct="1">
              <a:spcAft>
                <a:spcPts val="0"/>
              </a:spcAft>
              <a:defRPr/>
            </a:pPr>
            <a:r>
              <a:rPr lang="en-AU" b="1" dirty="0"/>
              <a:t>Carbon, </a:t>
            </a:r>
          </a:p>
          <a:p>
            <a:pPr marL="412750" indent="-276225" eaLnBrk="1" fontAlgn="auto" hangingPunct="1">
              <a:spcAft>
                <a:spcPts val="0"/>
              </a:spcAft>
              <a:defRPr/>
            </a:pPr>
            <a:r>
              <a:rPr lang="en-AU" b="1" dirty="0"/>
              <a:t>Strategy/Policy, </a:t>
            </a:r>
          </a:p>
          <a:p>
            <a:pPr marL="412750" indent="-276225" eaLnBrk="1" fontAlgn="auto" hangingPunct="1">
              <a:spcAft>
                <a:spcPts val="0"/>
              </a:spcAft>
              <a:defRPr/>
            </a:pPr>
            <a:r>
              <a:rPr lang="en-AU" b="1" dirty="0"/>
              <a:t>Collaborative Logistics</a:t>
            </a:r>
          </a:p>
          <a:p>
            <a:pPr marL="412750" indent="-276225" eaLnBrk="1" fontAlgn="auto" hangingPunct="1">
              <a:spcAft>
                <a:spcPts val="0"/>
              </a:spcAft>
              <a:defRPr/>
            </a:pPr>
            <a:r>
              <a:rPr lang="en-AU" dirty="0"/>
              <a:t>Engineering plan, policies and strategies</a:t>
            </a:r>
          </a:p>
          <a:p>
            <a:pPr marL="412750" indent="-276225" eaLnBrk="1" fontAlgn="auto" hangingPunct="1">
              <a:spcAft>
                <a:spcPts val="0"/>
              </a:spcAft>
              <a:defRPr/>
            </a:pPr>
            <a:endParaRPr lang="en-AU" b="1" dirty="0"/>
          </a:p>
          <a:p>
            <a:pPr>
              <a:buFont typeface="Arial" pitchFamily="34" charset="0"/>
              <a:buNone/>
              <a:defRPr/>
            </a:pPr>
            <a:r>
              <a:rPr lang="en-AU" dirty="0"/>
              <a:t>Application of technology and scientific principles to the planning, functional design, operation and management of facilities for any mode of transportation, to provide for the safe, rapid, comfortable, convenient, economical, and environmentally compatible movement of people and goods.</a:t>
            </a:r>
          </a:p>
          <a:p>
            <a:pPr>
              <a:buFont typeface="Arial" pitchFamily="34" charset="0"/>
              <a:buNone/>
              <a:defRPr/>
            </a:pPr>
            <a:endParaRPr lang="en-AU" dirty="0"/>
          </a:p>
          <a:p>
            <a:pPr>
              <a:buFont typeface="Arial" pitchFamily="34" charset="0"/>
              <a:buNone/>
              <a:defRPr/>
            </a:pPr>
            <a:r>
              <a:rPr lang="en-AU" dirty="0"/>
              <a:t>In Civil Engineering term, it is planning, design, construction, maintenance, and operation of transportation facilities.</a:t>
            </a:r>
          </a:p>
          <a:p>
            <a:pPr>
              <a:buFont typeface="Arial" pitchFamily="34" charset="0"/>
              <a:buNone/>
              <a:defRPr/>
            </a:pPr>
            <a:endParaRPr lang="en-AU" dirty="0"/>
          </a:p>
          <a:p>
            <a:pPr>
              <a:buFont typeface="Arial" pitchFamily="34" charset="0"/>
              <a:buNone/>
              <a:defRPr/>
            </a:pPr>
            <a:r>
              <a:rPr lang="en-AU" dirty="0"/>
              <a:t>There are several dimensions:</a:t>
            </a:r>
          </a:p>
          <a:p>
            <a:pPr marL="457200" indent="-457200">
              <a:buFont typeface="+mj-lt"/>
              <a:buAutoNum type="arabicPeriod"/>
              <a:defRPr/>
            </a:pPr>
            <a:r>
              <a:rPr lang="en-AU" dirty="0"/>
              <a:t>Aerospace and Air Transportation; </a:t>
            </a:r>
          </a:p>
          <a:p>
            <a:pPr marL="457200" indent="-457200">
              <a:buFont typeface="+mj-lt"/>
              <a:buAutoNum type="arabicPeriod"/>
              <a:defRPr/>
            </a:pPr>
            <a:r>
              <a:rPr lang="en-AU" dirty="0"/>
              <a:t>Highway; Road and Land Corridors</a:t>
            </a:r>
          </a:p>
          <a:p>
            <a:pPr marL="457200" indent="-457200">
              <a:buFont typeface="+mj-lt"/>
              <a:buAutoNum type="arabicPeriod"/>
              <a:defRPr/>
            </a:pPr>
            <a:r>
              <a:rPr lang="en-AU" dirty="0"/>
              <a:t>Traffic and </a:t>
            </a:r>
            <a:r>
              <a:rPr lang="en-AU" dirty="0" err="1"/>
              <a:t>congention</a:t>
            </a:r>
            <a:r>
              <a:rPr lang="en-AU" dirty="0"/>
              <a:t> engineering and management</a:t>
            </a:r>
          </a:p>
          <a:p>
            <a:pPr marL="457200" indent="-457200">
              <a:buFont typeface="+mj-lt"/>
              <a:buAutoNum type="arabicPeriod"/>
              <a:defRPr/>
            </a:pPr>
            <a:r>
              <a:rPr lang="en-AU" dirty="0"/>
              <a:t>Rail and </a:t>
            </a:r>
            <a:r>
              <a:rPr lang="en-AU" dirty="0" err="1"/>
              <a:t>Intermodals</a:t>
            </a:r>
            <a:endParaRPr lang="en-AU" dirty="0"/>
          </a:p>
          <a:p>
            <a:pPr marL="457200" indent="-457200">
              <a:buFont typeface="+mj-lt"/>
              <a:buAutoNum type="arabicPeriod"/>
              <a:defRPr/>
            </a:pPr>
            <a:r>
              <a:rPr lang="en-AU" dirty="0"/>
              <a:t>Urban Transportation and operation and Planning</a:t>
            </a:r>
          </a:p>
          <a:p>
            <a:pPr marL="457200" indent="-457200">
              <a:buFont typeface="+mj-lt"/>
              <a:buAutoNum type="arabicPeriod"/>
              <a:defRPr/>
            </a:pPr>
            <a:r>
              <a:rPr lang="en-AU" dirty="0"/>
              <a:t>Pipeline; Waterway, </a:t>
            </a:r>
          </a:p>
          <a:p>
            <a:pPr marL="457200" indent="-457200">
              <a:buFont typeface="+mj-lt"/>
              <a:buAutoNum type="arabicPeriod"/>
              <a:defRPr/>
            </a:pPr>
            <a:r>
              <a:rPr lang="en-AU" dirty="0"/>
              <a:t>Port, Coastal and Ocean; </a:t>
            </a:r>
          </a:p>
          <a:p>
            <a:pPr>
              <a:buFont typeface="Arial" pitchFamily="34" charset="0"/>
              <a:buNone/>
              <a:defRPr/>
            </a:pPr>
            <a:r>
              <a:rPr lang="en-AU" dirty="0">
                <a:solidFill>
                  <a:srgbClr val="FF3399"/>
                </a:solidFill>
              </a:rPr>
              <a:t>http://en.wikipedia.org/wiki/Transport_engineering</a:t>
            </a:r>
          </a:p>
          <a:p>
            <a:pPr>
              <a:buFont typeface="Arial" pitchFamily="34" charset="0"/>
              <a:buNone/>
              <a:defRPr/>
            </a:pPr>
            <a:endParaRPr lang="en-AU" dirty="0">
              <a:solidFill>
                <a:srgbClr val="FF3399"/>
              </a:solidFill>
            </a:endParaRPr>
          </a:p>
          <a:p>
            <a:pPr>
              <a:defRPr/>
            </a:pPr>
            <a:r>
              <a:rPr lang="en-AU" dirty="0">
                <a:hlinkClick r:id="rId3" action="ppaction://hlinkfile"/>
              </a:rPr>
              <a:t>1 Highway engineering</a:t>
            </a:r>
            <a:r>
              <a:rPr lang="en-AU" dirty="0"/>
              <a:t> </a:t>
            </a:r>
            <a:r>
              <a:rPr lang="en-AU" dirty="0">
                <a:solidFill>
                  <a:srgbClr val="FF3399"/>
                </a:solidFill>
              </a:rPr>
              <a:t>(Talk to Leo </a:t>
            </a:r>
            <a:r>
              <a:rPr lang="en-AU" dirty="0" err="1">
                <a:solidFill>
                  <a:srgbClr val="FF3399"/>
                </a:solidFill>
              </a:rPr>
              <a:t>Poduta</a:t>
            </a:r>
            <a:r>
              <a:rPr lang="en-AU" dirty="0">
                <a:solidFill>
                  <a:srgbClr val="FF3399"/>
                </a:solidFill>
              </a:rPr>
              <a:t>) (in Sydney Very speed limits, in Melbourne, they have 3 line in the morning to city and 2 line back, and in the afternoon, they have 3 way back from city and 2 line to the city. on ramp/off ramp, location,  road network, determine of mix traffic, </a:t>
            </a:r>
          </a:p>
          <a:p>
            <a:pPr>
              <a:defRPr/>
            </a:pPr>
            <a:r>
              <a:rPr lang="en-AU" dirty="0">
                <a:hlinkClick r:id="rId4" action="ppaction://hlinkfile"/>
              </a:rPr>
              <a:t>2 Railroad engineering</a:t>
            </a:r>
            <a:r>
              <a:rPr lang="en-AU" dirty="0"/>
              <a:t> </a:t>
            </a:r>
          </a:p>
          <a:p>
            <a:pPr>
              <a:defRPr/>
            </a:pPr>
            <a:r>
              <a:rPr lang="en-AU" dirty="0">
                <a:hlinkClick r:id="rId5" action="ppaction://hlinkfile"/>
              </a:rPr>
              <a:t>3 Port and harbor engineering</a:t>
            </a:r>
            <a:endParaRPr lang="en-AU" dirty="0"/>
          </a:p>
          <a:p>
            <a:pPr>
              <a:defRPr/>
            </a:pPr>
            <a:r>
              <a:rPr lang="en-AU" dirty="0">
                <a:hlinkClick r:id="rId6" action="ppaction://hlinkfile"/>
              </a:rPr>
              <a:t>4 Airport engineering</a:t>
            </a:r>
            <a:r>
              <a:rPr lang="en-AU" dirty="0"/>
              <a:t> </a:t>
            </a:r>
          </a:p>
          <a:p>
            <a:pPr>
              <a:defRPr/>
            </a:pPr>
            <a:r>
              <a:rPr lang="en-AU" dirty="0">
                <a:hlinkClick r:id="rId7" action="ppaction://hlinkfile" tooltip="Bicycle transportation engineering"/>
              </a:rPr>
              <a:t>Bicycle transportation engineering</a:t>
            </a:r>
            <a:endParaRPr lang="en-AU" dirty="0"/>
          </a:p>
          <a:p>
            <a:pPr>
              <a:defRPr/>
            </a:pPr>
            <a:r>
              <a:rPr lang="en-AU" dirty="0">
                <a:hlinkClick r:id="rId8" action="ppaction://hlinkfile" tooltip="Intelligent Transportation System"/>
              </a:rPr>
              <a:t>Intelligent Transportation System</a:t>
            </a:r>
            <a:r>
              <a:rPr lang="en-AU" dirty="0"/>
              <a:t> (ITS)</a:t>
            </a:r>
          </a:p>
          <a:p>
            <a:pPr>
              <a:defRPr/>
            </a:pPr>
            <a:r>
              <a:rPr lang="en-AU" dirty="0">
                <a:hlinkClick r:id="rId9" action="ppaction://hlinkfile" tooltip="Pavement engineering"/>
              </a:rPr>
              <a:t>Pavement engineering</a:t>
            </a:r>
            <a:r>
              <a:rPr lang="en-AU" dirty="0"/>
              <a:t> (</a:t>
            </a:r>
            <a:r>
              <a:rPr lang="en-AU" dirty="0">
                <a:solidFill>
                  <a:srgbClr val="FF3399"/>
                </a:solidFill>
              </a:rPr>
              <a:t>semi-</a:t>
            </a:r>
            <a:r>
              <a:rPr lang="en-AU" dirty="0" err="1">
                <a:solidFill>
                  <a:srgbClr val="FF3399"/>
                </a:solidFill>
              </a:rPr>
              <a:t>trallors</a:t>
            </a:r>
            <a:r>
              <a:rPr lang="en-AU" dirty="0">
                <a:solidFill>
                  <a:srgbClr val="FF3399"/>
                </a:solidFill>
              </a:rPr>
              <a:t> in WA, heat and frequency, mix traffic)</a:t>
            </a:r>
          </a:p>
          <a:p>
            <a:pPr>
              <a:defRPr/>
            </a:pPr>
            <a:r>
              <a:rPr lang="en-AU" dirty="0">
                <a:hlinkClick r:id="rId10" action="ppaction://hlinkfile" tooltip="Principles of Intelligent Urbanism"/>
              </a:rPr>
              <a:t>Principles of Intelligent Urbanism</a:t>
            </a:r>
            <a:endParaRPr lang="en-AU" dirty="0"/>
          </a:p>
          <a:p>
            <a:pPr>
              <a:defRPr/>
            </a:pPr>
            <a:r>
              <a:rPr lang="en-AU" dirty="0">
                <a:hlinkClick r:id="rId3" action="ppaction://hlinkfile" tooltip="Space syntax"/>
              </a:rPr>
              <a:t>Space syntax</a:t>
            </a:r>
            <a:r>
              <a:rPr lang="en-AU" dirty="0"/>
              <a:t> (pedestrian and vehicular analysis using similar</a:t>
            </a:r>
            <a:br>
              <a:rPr lang="en-AU" dirty="0"/>
            </a:br>
            <a:r>
              <a:rPr lang="en-AU" dirty="0"/>
              <a:t>techniques to standard transportation engineering)</a:t>
            </a:r>
          </a:p>
          <a:p>
            <a:pPr>
              <a:defRPr/>
            </a:pPr>
            <a:r>
              <a:rPr lang="en-AU" dirty="0">
                <a:hlinkClick r:id="rId4" action="ppaction://hlinkfile" tooltip="Transportation forecasting"/>
              </a:rPr>
              <a:t>Transportation forecasting</a:t>
            </a:r>
            <a:endParaRPr lang="en-AU" dirty="0"/>
          </a:p>
          <a:p>
            <a:pPr>
              <a:defRPr/>
            </a:pPr>
            <a:r>
              <a:rPr lang="en-AU" dirty="0">
                <a:hlinkClick r:id="rId5" action="ppaction://hlinkfile" tooltip="Transportation planning"/>
              </a:rPr>
              <a:t>Transportation planning</a:t>
            </a:r>
            <a:endParaRPr lang="en-AU" dirty="0"/>
          </a:p>
          <a:p>
            <a:pPr>
              <a:defRPr/>
            </a:pPr>
            <a:r>
              <a:rPr lang="en-AU" dirty="0">
                <a:hlinkClick r:id="rId6" action="ppaction://hlinkfile" tooltip="Utility cycling"/>
              </a:rPr>
              <a:t>Utility cycling</a:t>
            </a:r>
            <a:endParaRPr lang="en-AU" dirty="0"/>
          </a:p>
          <a:p>
            <a:pPr>
              <a:buFont typeface="Arial" pitchFamily="34" charset="0"/>
              <a:buNone/>
              <a:defRPr/>
            </a:pPr>
            <a:endParaRPr lang="en-AU" dirty="0">
              <a:solidFill>
                <a:srgbClr val="FF3399"/>
              </a:solidFill>
            </a:endParaRPr>
          </a:p>
          <a:p>
            <a:pPr>
              <a:defRPr/>
            </a:pPr>
            <a:endParaRPr lang="en-AU"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p:cNvSpPr>
          <p:nvPr>
            <p:ph type="sldImg"/>
          </p:nvPr>
        </p:nvSpPr>
        <p:spPr bwMode="auto">
          <a:xfrm>
            <a:off x="917575" y="744538"/>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79768" y="4715271"/>
            <a:ext cx="5438140" cy="4467219"/>
          </a:xfrm>
          <a:prstGeom prst="rect">
            <a:avLst/>
          </a:prstGeom>
        </p:spPr>
        <p:txBody>
          <a:bodyPr>
            <a:normAutofit fontScale="55000" lnSpcReduction="20000"/>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AU" sz="1900" dirty="0"/>
              <a:t>What is logistics,  Global Logistics picture, Australia </a:t>
            </a:r>
            <a:r>
              <a:rPr lang="en-AU" sz="1900" dirty="0" err="1"/>
              <a:t>logsitics</a:t>
            </a:r>
            <a:r>
              <a:rPr lang="en-AU" sz="1900" dirty="0"/>
              <a:t> Picture;</a:t>
            </a:r>
            <a:r>
              <a:rPr lang="en-AU" sz="2000" dirty="0"/>
              <a:t> </a:t>
            </a:r>
          </a:p>
          <a:p>
            <a:pPr marL="0" marR="0" lvl="2" indent="0" algn="l" defTabSz="914400" rtl="0" eaLnBrk="1" fontAlgn="auto" latinLnBrk="0" hangingPunct="1">
              <a:lnSpc>
                <a:spcPct val="100000"/>
              </a:lnSpc>
              <a:spcBef>
                <a:spcPts val="0"/>
              </a:spcBef>
              <a:spcAft>
                <a:spcPts val="0"/>
              </a:spcAft>
              <a:buClrTx/>
              <a:buSzTx/>
              <a:buFontTx/>
              <a:buNone/>
              <a:tabLst/>
              <a:defRPr/>
            </a:pPr>
            <a:r>
              <a:rPr lang="en-AU" sz="2000" dirty="0"/>
              <a:t>6 Major issues also apply to Australia and Defence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AU" sz="1900" dirty="0"/>
          </a:p>
          <a:p>
            <a:pPr>
              <a:defRPr/>
            </a:pPr>
            <a:endParaRPr lang="en-AU" dirty="0"/>
          </a:p>
          <a:p>
            <a:pPr>
              <a:defRPr/>
            </a:pPr>
            <a:r>
              <a:rPr lang="en-AU" dirty="0"/>
              <a:t>I will start with an overview of TE, and then I introduce the previous related to TE, so that you know what I have done in the past. This will form the basis for what I propose to do in the future,  and my vision of transport engineering in 2050. </a:t>
            </a:r>
          </a:p>
          <a:p>
            <a:pPr marL="412750" indent="-276225" eaLnBrk="1" fontAlgn="auto" hangingPunct="1">
              <a:spcAft>
                <a:spcPts val="0"/>
              </a:spcAft>
              <a:defRPr/>
            </a:pPr>
            <a:endParaRPr lang="en-AU" b="1" dirty="0"/>
          </a:p>
          <a:p>
            <a:pPr marL="412750" indent="-276225" eaLnBrk="1" fontAlgn="auto" hangingPunct="1">
              <a:spcAft>
                <a:spcPts val="0"/>
              </a:spcAft>
              <a:defRPr/>
            </a:pPr>
            <a:r>
              <a:rPr lang="en-AU" b="1" dirty="0"/>
              <a:t>Summary</a:t>
            </a:r>
            <a:r>
              <a:rPr lang="en-AU" dirty="0"/>
              <a:t> Transportation Engineering</a:t>
            </a:r>
            <a:endParaRPr lang="en-AU" b="1" dirty="0"/>
          </a:p>
          <a:p>
            <a:pPr marL="412750" indent="-276225" eaLnBrk="1" fontAlgn="auto" hangingPunct="1">
              <a:spcAft>
                <a:spcPts val="0"/>
              </a:spcAft>
              <a:defRPr/>
            </a:pPr>
            <a:r>
              <a:rPr lang="en-AU" b="1" dirty="0"/>
              <a:t>Vehicles,</a:t>
            </a:r>
          </a:p>
          <a:p>
            <a:pPr marL="412750" indent="-276225" eaLnBrk="1" fontAlgn="auto" hangingPunct="1">
              <a:spcAft>
                <a:spcPts val="0"/>
              </a:spcAft>
              <a:defRPr/>
            </a:pPr>
            <a:r>
              <a:rPr lang="en-AU" b="1" dirty="0"/>
              <a:t>Infrastructure, </a:t>
            </a:r>
          </a:p>
          <a:p>
            <a:pPr marL="412750" indent="-276225" eaLnBrk="1" fontAlgn="auto" hangingPunct="1">
              <a:spcAft>
                <a:spcPts val="0"/>
              </a:spcAft>
              <a:defRPr/>
            </a:pPr>
            <a:r>
              <a:rPr lang="en-AU" b="1" dirty="0"/>
              <a:t>Networks, </a:t>
            </a:r>
          </a:p>
          <a:p>
            <a:pPr marL="412750" indent="-276225" eaLnBrk="1" fontAlgn="auto" hangingPunct="1">
              <a:spcAft>
                <a:spcPts val="0"/>
              </a:spcAft>
              <a:defRPr/>
            </a:pPr>
            <a:r>
              <a:rPr lang="en-AU" b="1" dirty="0"/>
              <a:t>Carbon, </a:t>
            </a:r>
          </a:p>
          <a:p>
            <a:pPr marL="412750" indent="-276225" eaLnBrk="1" fontAlgn="auto" hangingPunct="1">
              <a:spcAft>
                <a:spcPts val="0"/>
              </a:spcAft>
              <a:defRPr/>
            </a:pPr>
            <a:r>
              <a:rPr lang="en-AU" b="1" dirty="0"/>
              <a:t>Strategy/Policy, </a:t>
            </a:r>
          </a:p>
          <a:p>
            <a:pPr marL="412750" indent="-276225" eaLnBrk="1" fontAlgn="auto" hangingPunct="1">
              <a:spcAft>
                <a:spcPts val="0"/>
              </a:spcAft>
              <a:defRPr/>
            </a:pPr>
            <a:r>
              <a:rPr lang="en-AU" b="1" dirty="0"/>
              <a:t>Collaborative Logistics</a:t>
            </a:r>
          </a:p>
          <a:p>
            <a:pPr marL="412750" indent="-276225" eaLnBrk="1" fontAlgn="auto" hangingPunct="1">
              <a:spcAft>
                <a:spcPts val="0"/>
              </a:spcAft>
              <a:defRPr/>
            </a:pPr>
            <a:r>
              <a:rPr lang="en-AU" dirty="0"/>
              <a:t>Engineering plan, policies and strategies</a:t>
            </a:r>
          </a:p>
          <a:p>
            <a:pPr marL="412750" indent="-276225" eaLnBrk="1" fontAlgn="auto" hangingPunct="1">
              <a:spcAft>
                <a:spcPts val="0"/>
              </a:spcAft>
              <a:defRPr/>
            </a:pPr>
            <a:endParaRPr lang="en-AU" b="1" dirty="0"/>
          </a:p>
          <a:p>
            <a:pPr>
              <a:buFont typeface="Arial" pitchFamily="34" charset="0"/>
              <a:buNone/>
              <a:defRPr/>
            </a:pPr>
            <a:r>
              <a:rPr lang="en-AU" dirty="0"/>
              <a:t>Application of technology and scientific principles to the planning, functional design, operation and management of facilities for any mode of transportation, to provide for the safe, rapid, comfortable, convenient, economical, and environmentally compatible movement of people and goods.</a:t>
            </a:r>
          </a:p>
          <a:p>
            <a:pPr>
              <a:buFont typeface="Arial" pitchFamily="34" charset="0"/>
              <a:buNone/>
              <a:defRPr/>
            </a:pPr>
            <a:endParaRPr lang="en-AU" dirty="0"/>
          </a:p>
          <a:p>
            <a:pPr>
              <a:buFont typeface="Arial" pitchFamily="34" charset="0"/>
              <a:buNone/>
              <a:defRPr/>
            </a:pPr>
            <a:r>
              <a:rPr lang="en-AU" dirty="0"/>
              <a:t>In Civil Engineering term, it is planning, design, construction, maintenance, and operation of transportation facilities.</a:t>
            </a:r>
          </a:p>
          <a:p>
            <a:pPr>
              <a:buFont typeface="Arial" pitchFamily="34" charset="0"/>
              <a:buNone/>
              <a:defRPr/>
            </a:pPr>
            <a:endParaRPr lang="en-AU" dirty="0"/>
          </a:p>
          <a:p>
            <a:pPr>
              <a:buFont typeface="Arial" pitchFamily="34" charset="0"/>
              <a:buNone/>
              <a:defRPr/>
            </a:pPr>
            <a:r>
              <a:rPr lang="en-AU" dirty="0"/>
              <a:t>There are several dimensions:</a:t>
            </a:r>
          </a:p>
          <a:p>
            <a:pPr marL="457200" indent="-457200">
              <a:buFont typeface="+mj-lt"/>
              <a:buAutoNum type="arabicPeriod"/>
              <a:defRPr/>
            </a:pPr>
            <a:r>
              <a:rPr lang="en-AU" dirty="0"/>
              <a:t>Aerospace and Air Transportation; </a:t>
            </a:r>
          </a:p>
          <a:p>
            <a:pPr marL="457200" indent="-457200">
              <a:buFont typeface="+mj-lt"/>
              <a:buAutoNum type="arabicPeriod"/>
              <a:defRPr/>
            </a:pPr>
            <a:r>
              <a:rPr lang="en-AU" dirty="0"/>
              <a:t>Highway; Road and Land Corridors</a:t>
            </a:r>
          </a:p>
          <a:p>
            <a:pPr marL="457200" indent="-457200">
              <a:buFont typeface="+mj-lt"/>
              <a:buAutoNum type="arabicPeriod"/>
              <a:defRPr/>
            </a:pPr>
            <a:r>
              <a:rPr lang="en-AU" dirty="0"/>
              <a:t>Traffic and </a:t>
            </a:r>
            <a:r>
              <a:rPr lang="en-AU" dirty="0" err="1"/>
              <a:t>congention</a:t>
            </a:r>
            <a:r>
              <a:rPr lang="en-AU" dirty="0"/>
              <a:t> engineering and management</a:t>
            </a:r>
          </a:p>
          <a:p>
            <a:pPr marL="457200" indent="-457200">
              <a:buFont typeface="+mj-lt"/>
              <a:buAutoNum type="arabicPeriod"/>
              <a:defRPr/>
            </a:pPr>
            <a:r>
              <a:rPr lang="en-AU" dirty="0"/>
              <a:t>Rail and </a:t>
            </a:r>
            <a:r>
              <a:rPr lang="en-AU" dirty="0" err="1"/>
              <a:t>Intermodals</a:t>
            </a:r>
            <a:endParaRPr lang="en-AU" dirty="0"/>
          </a:p>
          <a:p>
            <a:pPr marL="457200" indent="-457200">
              <a:buFont typeface="+mj-lt"/>
              <a:buAutoNum type="arabicPeriod"/>
              <a:defRPr/>
            </a:pPr>
            <a:r>
              <a:rPr lang="en-AU" dirty="0"/>
              <a:t>Urban Transportation and operation and Planning</a:t>
            </a:r>
          </a:p>
          <a:p>
            <a:pPr marL="457200" indent="-457200">
              <a:buFont typeface="+mj-lt"/>
              <a:buAutoNum type="arabicPeriod"/>
              <a:defRPr/>
            </a:pPr>
            <a:r>
              <a:rPr lang="en-AU" dirty="0"/>
              <a:t>Pipeline; Waterway, </a:t>
            </a:r>
          </a:p>
          <a:p>
            <a:pPr marL="457200" indent="-457200">
              <a:buFont typeface="+mj-lt"/>
              <a:buAutoNum type="arabicPeriod"/>
              <a:defRPr/>
            </a:pPr>
            <a:r>
              <a:rPr lang="en-AU" dirty="0"/>
              <a:t>Port, Coastal and Ocean; </a:t>
            </a:r>
          </a:p>
          <a:p>
            <a:pPr>
              <a:buFont typeface="Arial" pitchFamily="34" charset="0"/>
              <a:buNone/>
              <a:defRPr/>
            </a:pPr>
            <a:r>
              <a:rPr lang="en-AU" dirty="0">
                <a:solidFill>
                  <a:srgbClr val="FF3399"/>
                </a:solidFill>
              </a:rPr>
              <a:t>http://en.wikipedia.org/wiki/Transport_engineering</a:t>
            </a:r>
          </a:p>
          <a:p>
            <a:pPr>
              <a:buFont typeface="Arial" pitchFamily="34" charset="0"/>
              <a:buNone/>
              <a:defRPr/>
            </a:pPr>
            <a:endParaRPr lang="en-AU" dirty="0">
              <a:solidFill>
                <a:srgbClr val="FF3399"/>
              </a:solidFill>
            </a:endParaRPr>
          </a:p>
          <a:p>
            <a:pPr>
              <a:defRPr/>
            </a:pPr>
            <a:r>
              <a:rPr lang="en-AU" dirty="0">
                <a:hlinkClick r:id="rId3" action="ppaction://hlinkfile"/>
              </a:rPr>
              <a:t>1 Highway engineering</a:t>
            </a:r>
            <a:r>
              <a:rPr lang="en-AU" dirty="0"/>
              <a:t> </a:t>
            </a:r>
            <a:r>
              <a:rPr lang="en-AU" dirty="0">
                <a:solidFill>
                  <a:srgbClr val="FF3399"/>
                </a:solidFill>
              </a:rPr>
              <a:t>(Talk to Leo </a:t>
            </a:r>
            <a:r>
              <a:rPr lang="en-AU" dirty="0" err="1">
                <a:solidFill>
                  <a:srgbClr val="FF3399"/>
                </a:solidFill>
              </a:rPr>
              <a:t>Poduta</a:t>
            </a:r>
            <a:r>
              <a:rPr lang="en-AU" dirty="0">
                <a:solidFill>
                  <a:srgbClr val="FF3399"/>
                </a:solidFill>
              </a:rPr>
              <a:t>) (in Sydney Very speed limits, in Melbourne, they have 3 line in the morning to city and 2 line back, and in the afternoon, they have 3 way back from city and 2 line to the city. on ramp/off ramp, location,  road network, determine of mix traffic, </a:t>
            </a:r>
          </a:p>
          <a:p>
            <a:pPr>
              <a:defRPr/>
            </a:pPr>
            <a:r>
              <a:rPr lang="en-AU" dirty="0">
                <a:hlinkClick r:id="rId4" action="ppaction://hlinkfile"/>
              </a:rPr>
              <a:t>2 Railroad engineering</a:t>
            </a:r>
            <a:r>
              <a:rPr lang="en-AU" dirty="0"/>
              <a:t> </a:t>
            </a:r>
          </a:p>
          <a:p>
            <a:pPr>
              <a:defRPr/>
            </a:pPr>
            <a:r>
              <a:rPr lang="en-AU" dirty="0">
                <a:hlinkClick r:id="rId5" action="ppaction://hlinkfile"/>
              </a:rPr>
              <a:t>3 Port and harbor engineering</a:t>
            </a:r>
            <a:endParaRPr lang="en-AU" dirty="0"/>
          </a:p>
          <a:p>
            <a:pPr>
              <a:defRPr/>
            </a:pPr>
            <a:r>
              <a:rPr lang="en-AU" dirty="0">
                <a:hlinkClick r:id="rId6" action="ppaction://hlinkfile"/>
              </a:rPr>
              <a:t>4 Airport engineering</a:t>
            </a:r>
            <a:r>
              <a:rPr lang="en-AU" dirty="0"/>
              <a:t> </a:t>
            </a:r>
          </a:p>
          <a:p>
            <a:pPr>
              <a:defRPr/>
            </a:pPr>
            <a:r>
              <a:rPr lang="en-AU" dirty="0">
                <a:hlinkClick r:id="rId7" action="ppaction://hlinkfile" tooltip="Bicycle transportation engineering"/>
              </a:rPr>
              <a:t>Bicycle transportation engineering</a:t>
            </a:r>
            <a:endParaRPr lang="en-AU" dirty="0"/>
          </a:p>
          <a:p>
            <a:pPr>
              <a:defRPr/>
            </a:pPr>
            <a:r>
              <a:rPr lang="en-AU" dirty="0">
                <a:hlinkClick r:id="rId8" action="ppaction://hlinkfile" tooltip="Intelligent Transportation System"/>
              </a:rPr>
              <a:t>Intelligent Transportation System</a:t>
            </a:r>
            <a:r>
              <a:rPr lang="en-AU" dirty="0"/>
              <a:t> (ITS)</a:t>
            </a:r>
          </a:p>
          <a:p>
            <a:pPr>
              <a:defRPr/>
            </a:pPr>
            <a:r>
              <a:rPr lang="en-AU" dirty="0">
                <a:hlinkClick r:id="rId9" action="ppaction://hlinkfile" tooltip="Pavement engineering"/>
              </a:rPr>
              <a:t>Pavement engineering</a:t>
            </a:r>
            <a:r>
              <a:rPr lang="en-AU" dirty="0"/>
              <a:t> (</a:t>
            </a:r>
            <a:r>
              <a:rPr lang="en-AU" dirty="0">
                <a:solidFill>
                  <a:srgbClr val="FF3399"/>
                </a:solidFill>
              </a:rPr>
              <a:t>semi-</a:t>
            </a:r>
            <a:r>
              <a:rPr lang="en-AU" dirty="0" err="1">
                <a:solidFill>
                  <a:srgbClr val="FF3399"/>
                </a:solidFill>
              </a:rPr>
              <a:t>trallors</a:t>
            </a:r>
            <a:r>
              <a:rPr lang="en-AU" dirty="0">
                <a:solidFill>
                  <a:srgbClr val="FF3399"/>
                </a:solidFill>
              </a:rPr>
              <a:t> in WA, heat and frequency, mix traffic)</a:t>
            </a:r>
          </a:p>
          <a:p>
            <a:pPr>
              <a:defRPr/>
            </a:pPr>
            <a:r>
              <a:rPr lang="en-AU" dirty="0">
                <a:hlinkClick r:id="rId10" action="ppaction://hlinkfile" tooltip="Principles of Intelligent Urbanism"/>
              </a:rPr>
              <a:t>Principles of Intelligent Urbanism</a:t>
            </a:r>
            <a:endParaRPr lang="en-AU" dirty="0"/>
          </a:p>
          <a:p>
            <a:pPr>
              <a:defRPr/>
            </a:pPr>
            <a:r>
              <a:rPr lang="en-AU" dirty="0">
                <a:hlinkClick r:id="rId3" action="ppaction://hlinkfile" tooltip="Space syntax"/>
              </a:rPr>
              <a:t>Space syntax</a:t>
            </a:r>
            <a:r>
              <a:rPr lang="en-AU" dirty="0"/>
              <a:t> (pedestrian and vehicular analysis using similar</a:t>
            </a:r>
            <a:br>
              <a:rPr lang="en-AU" dirty="0"/>
            </a:br>
            <a:r>
              <a:rPr lang="en-AU" dirty="0"/>
              <a:t>techniques to standard transportation engineering)</a:t>
            </a:r>
          </a:p>
          <a:p>
            <a:pPr>
              <a:defRPr/>
            </a:pPr>
            <a:r>
              <a:rPr lang="en-AU" dirty="0">
                <a:hlinkClick r:id="rId4" action="ppaction://hlinkfile" tooltip="Transportation forecasting"/>
              </a:rPr>
              <a:t>Transportation forecasting</a:t>
            </a:r>
            <a:endParaRPr lang="en-AU" dirty="0"/>
          </a:p>
          <a:p>
            <a:pPr>
              <a:defRPr/>
            </a:pPr>
            <a:r>
              <a:rPr lang="en-AU" dirty="0">
                <a:hlinkClick r:id="rId5" action="ppaction://hlinkfile" tooltip="Transportation planning"/>
              </a:rPr>
              <a:t>Transportation planning</a:t>
            </a:r>
            <a:endParaRPr lang="en-AU" dirty="0"/>
          </a:p>
          <a:p>
            <a:pPr>
              <a:defRPr/>
            </a:pPr>
            <a:r>
              <a:rPr lang="en-AU" dirty="0">
                <a:hlinkClick r:id="rId6" action="ppaction://hlinkfile" tooltip="Utility cycling"/>
              </a:rPr>
              <a:t>Utility cycling</a:t>
            </a:r>
            <a:endParaRPr lang="en-AU" dirty="0"/>
          </a:p>
          <a:p>
            <a:pPr>
              <a:buFont typeface="Arial" pitchFamily="34" charset="0"/>
              <a:buNone/>
              <a:defRPr/>
            </a:pPr>
            <a:endParaRPr lang="en-AU" dirty="0">
              <a:solidFill>
                <a:srgbClr val="FF3399"/>
              </a:solidFill>
            </a:endParaRPr>
          </a:p>
          <a:p>
            <a:pPr>
              <a:defRPr/>
            </a:pPr>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4F60B61-172D-4509-B931-6E88C4E54591}" type="slidenum">
              <a:rPr lang="en-US" smtClean="0"/>
              <a:t>5</a:t>
            </a:fld>
            <a:endParaRPr lang="en-US" dirty="0"/>
          </a:p>
        </p:txBody>
      </p:sp>
    </p:spTree>
    <p:extLst>
      <p:ext uri="{BB962C8B-B14F-4D97-AF65-F5344CB8AC3E}">
        <p14:creationId xmlns:p14="http://schemas.microsoft.com/office/powerpoint/2010/main" val="3082508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bwMode="auto">
          <a:xfrm>
            <a:off x="917575" y="744538"/>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a:noFill/>
        </p:spPr>
        <p:txBody>
          <a:bodyPr/>
          <a:lstStyle/>
          <a:p>
            <a:endParaRPr lang="en-AU" altLang="en-US"/>
          </a:p>
        </p:txBody>
      </p:sp>
      <p:sp>
        <p:nvSpPr>
          <p:cNvPr id="67588" name="Header Placeholder 3"/>
          <p:cNvSpPr>
            <a:spLocks noGrp="1"/>
          </p:cNvSpPr>
          <p:nvPr>
            <p:ph type="hdr" sz="quarter"/>
          </p:nvPr>
        </p:nvSpPr>
        <p:spPr>
          <a:noFill/>
        </p:spPr>
        <p:txBody>
          <a:bodyPr/>
          <a:lstStyle>
            <a:lvl1pPr>
              <a:spcBef>
                <a:spcPct val="30000"/>
              </a:spcBef>
              <a:defRPr sz="1200">
                <a:solidFill>
                  <a:schemeClr val="tx1"/>
                </a:solidFill>
                <a:latin typeface="Times" pitchFamily="1" charset="0"/>
              </a:defRPr>
            </a:lvl1pPr>
            <a:lvl2pPr marL="742950" indent="-285750">
              <a:spcBef>
                <a:spcPct val="30000"/>
              </a:spcBef>
              <a:defRPr sz="1200">
                <a:solidFill>
                  <a:schemeClr val="tx1"/>
                </a:solidFill>
                <a:latin typeface="Times" pitchFamily="1" charset="0"/>
              </a:defRPr>
            </a:lvl2pPr>
            <a:lvl3pPr marL="1143000" indent="-228600">
              <a:spcBef>
                <a:spcPct val="30000"/>
              </a:spcBef>
              <a:defRPr sz="1200">
                <a:solidFill>
                  <a:schemeClr val="tx1"/>
                </a:solidFill>
                <a:latin typeface="Times" pitchFamily="1" charset="0"/>
              </a:defRPr>
            </a:lvl3pPr>
            <a:lvl4pPr marL="1600200" indent="-228600">
              <a:spcBef>
                <a:spcPct val="30000"/>
              </a:spcBef>
              <a:defRPr sz="1200">
                <a:solidFill>
                  <a:schemeClr val="tx1"/>
                </a:solidFill>
                <a:latin typeface="Times" pitchFamily="1" charset="0"/>
              </a:defRPr>
            </a:lvl4pPr>
            <a:lvl5pPr marL="2057400" indent="-228600">
              <a:spcBef>
                <a:spcPct val="30000"/>
              </a:spcBef>
              <a:defRPr sz="1200">
                <a:solidFill>
                  <a:schemeClr val="tx1"/>
                </a:solidFill>
                <a:latin typeface="Times" pitchFamily="1" charset="0"/>
              </a:defRPr>
            </a:lvl5pPr>
            <a:lvl6pPr marL="2514600" indent="-228600" eaLnBrk="0" fontAlgn="base" hangingPunct="0">
              <a:spcBef>
                <a:spcPct val="30000"/>
              </a:spcBef>
              <a:spcAft>
                <a:spcPct val="0"/>
              </a:spcAft>
              <a:defRPr sz="1200">
                <a:solidFill>
                  <a:schemeClr val="tx1"/>
                </a:solidFill>
                <a:latin typeface="Times" pitchFamily="1" charset="0"/>
              </a:defRPr>
            </a:lvl6pPr>
            <a:lvl7pPr marL="2971800" indent="-228600" eaLnBrk="0" fontAlgn="base" hangingPunct="0">
              <a:spcBef>
                <a:spcPct val="30000"/>
              </a:spcBef>
              <a:spcAft>
                <a:spcPct val="0"/>
              </a:spcAft>
              <a:defRPr sz="1200">
                <a:solidFill>
                  <a:schemeClr val="tx1"/>
                </a:solidFill>
                <a:latin typeface="Times" pitchFamily="1" charset="0"/>
              </a:defRPr>
            </a:lvl7pPr>
            <a:lvl8pPr marL="3429000" indent="-228600" eaLnBrk="0" fontAlgn="base" hangingPunct="0">
              <a:spcBef>
                <a:spcPct val="30000"/>
              </a:spcBef>
              <a:spcAft>
                <a:spcPct val="0"/>
              </a:spcAft>
              <a:defRPr sz="1200">
                <a:solidFill>
                  <a:schemeClr val="tx1"/>
                </a:solidFill>
                <a:latin typeface="Times" pitchFamily="1" charset="0"/>
              </a:defRPr>
            </a:lvl8pPr>
            <a:lvl9pPr marL="3886200" indent="-228600" eaLnBrk="0" fontAlgn="base" hangingPunct="0">
              <a:spcBef>
                <a:spcPct val="30000"/>
              </a:spcBef>
              <a:spcAft>
                <a:spcPct val="0"/>
              </a:spcAft>
              <a:defRPr sz="1200">
                <a:solidFill>
                  <a:schemeClr val="tx1"/>
                </a:solidFill>
                <a:latin typeface="Times" pitchFamily="1" charset="0"/>
              </a:defRPr>
            </a:lvl9pPr>
          </a:lstStyle>
          <a:p>
            <a:pPr>
              <a:spcBef>
                <a:spcPct val="0"/>
              </a:spcBef>
            </a:pPr>
            <a:r>
              <a:rPr lang="en-US" altLang="en-US" sz="1000">
                <a:latin typeface="Arial" charset="0"/>
              </a:rPr>
              <a:t>Semantic Technologies</a:t>
            </a:r>
            <a:endParaRPr lang="en-US" altLang="en-US" sz="3700">
              <a:solidFill>
                <a:schemeClr val="hlink"/>
              </a:solidFill>
              <a:latin typeface="Arial" charset="0"/>
            </a:endParaRPr>
          </a:p>
        </p:txBody>
      </p:sp>
      <p:sp>
        <p:nvSpPr>
          <p:cNvPr id="67589" name="Date Placeholder 4"/>
          <p:cNvSpPr>
            <a:spLocks noGrp="1"/>
          </p:cNvSpPr>
          <p:nvPr>
            <p:ph type="dt" sz="quarter" idx="1"/>
          </p:nvPr>
        </p:nvSpPr>
        <p:spPr>
          <a:noFill/>
        </p:spPr>
        <p:txBody>
          <a:bodyPr/>
          <a:lstStyle>
            <a:lvl1pPr>
              <a:spcBef>
                <a:spcPct val="30000"/>
              </a:spcBef>
              <a:defRPr sz="1200">
                <a:solidFill>
                  <a:schemeClr val="tx1"/>
                </a:solidFill>
                <a:latin typeface="Times" pitchFamily="1" charset="0"/>
              </a:defRPr>
            </a:lvl1pPr>
            <a:lvl2pPr marL="742950" indent="-285750">
              <a:spcBef>
                <a:spcPct val="30000"/>
              </a:spcBef>
              <a:defRPr sz="1200">
                <a:solidFill>
                  <a:schemeClr val="tx1"/>
                </a:solidFill>
                <a:latin typeface="Times" pitchFamily="1" charset="0"/>
              </a:defRPr>
            </a:lvl2pPr>
            <a:lvl3pPr marL="1143000" indent="-228600">
              <a:spcBef>
                <a:spcPct val="30000"/>
              </a:spcBef>
              <a:defRPr sz="1200">
                <a:solidFill>
                  <a:schemeClr val="tx1"/>
                </a:solidFill>
                <a:latin typeface="Times" pitchFamily="1" charset="0"/>
              </a:defRPr>
            </a:lvl3pPr>
            <a:lvl4pPr marL="1600200" indent="-228600">
              <a:spcBef>
                <a:spcPct val="30000"/>
              </a:spcBef>
              <a:defRPr sz="1200">
                <a:solidFill>
                  <a:schemeClr val="tx1"/>
                </a:solidFill>
                <a:latin typeface="Times" pitchFamily="1" charset="0"/>
              </a:defRPr>
            </a:lvl4pPr>
            <a:lvl5pPr marL="2057400" indent="-228600">
              <a:spcBef>
                <a:spcPct val="30000"/>
              </a:spcBef>
              <a:defRPr sz="1200">
                <a:solidFill>
                  <a:schemeClr val="tx1"/>
                </a:solidFill>
                <a:latin typeface="Times" pitchFamily="1" charset="0"/>
              </a:defRPr>
            </a:lvl5pPr>
            <a:lvl6pPr marL="2514600" indent="-228600" eaLnBrk="0" fontAlgn="base" hangingPunct="0">
              <a:spcBef>
                <a:spcPct val="30000"/>
              </a:spcBef>
              <a:spcAft>
                <a:spcPct val="0"/>
              </a:spcAft>
              <a:defRPr sz="1200">
                <a:solidFill>
                  <a:schemeClr val="tx1"/>
                </a:solidFill>
                <a:latin typeface="Times" pitchFamily="1" charset="0"/>
              </a:defRPr>
            </a:lvl6pPr>
            <a:lvl7pPr marL="2971800" indent="-228600" eaLnBrk="0" fontAlgn="base" hangingPunct="0">
              <a:spcBef>
                <a:spcPct val="30000"/>
              </a:spcBef>
              <a:spcAft>
                <a:spcPct val="0"/>
              </a:spcAft>
              <a:defRPr sz="1200">
                <a:solidFill>
                  <a:schemeClr val="tx1"/>
                </a:solidFill>
                <a:latin typeface="Times" pitchFamily="1" charset="0"/>
              </a:defRPr>
            </a:lvl7pPr>
            <a:lvl8pPr marL="3429000" indent="-228600" eaLnBrk="0" fontAlgn="base" hangingPunct="0">
              <a:spcBef>
                <a:spcPct val="30000"/>
              </a:spcBef>
              <a:spcAft>
                <a:spcPct val="0"/>
              </a:spcAft>
              <a:defRPr sz="1200">
                <a:solidFill>
                  <a:schemeClr val="tx1"/>
                </a:solidFill>
                <a:latin typeface="Times" pitchFamily="1" charset="0"/>
              </a:defRPr>
            </a:lvl8pPr>
            <a:lvl9pPr marL="3886200" indent="-228600" eaLnBrk="0" fontAlgn="base" hangingPunct="0">
              <a:spcBef>
                <a:spcPct val="30000"/>
              </a:spcBef>
              <a:spcAft>
                <a:spcPct val="0"/>
              </a:spcAft>
              <a:defRPr sz="1200">
                <a:solidFill>
                  <a:schemeClr val="tx1"/>
                </a:solidFill>
                <a:latin typeface="Times" pitchFamily="1" charset="0"/>
              </a:defRPr>
            </a:lvl9pPr>
          </a:lstStyle>
          <a:p>
            <a:pPr>
              <a:spcBef>
                <a:spcPct val="0"/>
              </a:spcBef>
            </a:pPr>
            <a:fld id="{EDA71980-2F64-4014-A89B-593F3AA88946}" type="datetime1">
              <a:rPr lang="en-US" altLang="en-US" sz="1000" smtClean="0">
                <a:latin typeface="Arial" charset="0"/>
              </a:rPr>
              <a:pPr>
                <a:spcBef>
                  <a:spcPct val="0"/>
                </a:spcBef>
              </a:pPr>
              <a:t>8/17/2020</a:t>
            </a:fld>
            <a:r>
              <a:rPr lang="en-US" altLang="en-US" sz="1000">
                <a:latin typeface="Arial" charset="0"/>
              </a:rPr>
              <a:t>Michael L. Brodie</a:t>
            </a:r>
          </a:p>
        </p:txBody>
      </p:sp>
      <p:sp>
        <p:nvSpPr>
          <p:cNvPr id="67590" name="Footer Placeholder 5"/>
          <p:cNvSpPr>
            <a:spLocks noGrp="1"/>
          </p:cNvSpPr>
          <p:nvPr>
            <p:ph type="ftr" sz="quarter" idx="4"/>
          </p:nvPr>
        </p:nvSpPr>
        <p:spPr>
          <a:noFill/>
        </p:spPr>
        <p:txBody>
          <a:bodyPr/>
          <a:lstStyle>
            <a:lvl1pPr>
              <a:spcBef>
                <a:spcPct val="30000"/>
              </a:spcBef>
              <a:defRPr sz="1200">
                <a:solidFill>
                  <a:schemeClr val="tx1"/>
                </a:solidFill>
                <a:latin typeface="Times" pitchFamily="1" charset="0"/>
              </a:defRPr>
            </a:lvl1pPr>
            <a:lvl2pPr marL="742950" indent="-285750">
              <a:spcBef>
                <a:spcPct val="30000"/>
              </a:spcBef>
              <a:defRPr sz="1200">
                <a:solidFill>
                  <a:schemeClr val="tx1"/>
                </a:solidFill>
                <a:latin typeface="Times" pitchFamily="1" charset="0"/>
              </a:defRPr>
            </a:lvl2pPr>
            <a:lvl3pPr marL="1143000" indent="-228600">
              <a:spcBef>
                <a:spcPct val="30000"/>
              </a:spcBef>
              <a:defRPr sz="1200">
                <a:solidFill>
                  <a:schemeClr val="tx1"/>
                </a:solidFill>
                <a:latin typeface="Times" pitchFamily="1" charset="0"/>
              </a:defRPr>
            </a:lvl3pPr>
            <a:lvl4pPr marL="1600200" indent="-228600">
              <a:spcBef>
                <a:spcPct val="30000"/>
              </a:spcBef>
              <a:defRPr sz="1200">
                <a:solidFill>
                  <a:schemeClr val="tx1"/>
                </a:solidFill>
                <a:latin typeface="Times" pitchFamily="1" charset="0"/>
              </a:defRPr>
            </a:lvl4pPr>
            <a:lvl5pPr marL="2057400" indent="-228600">
              <a:spcBef>
                <a:spcPct val="30000"/>
              </a:spcBef>
              <a:defRPr sz="1200">
                <a:solidFill>
                  <a:schemeClr val="tx1"/>
                </a:solidFill>
                <a:latin typeface="Times" pitchFamily="1" charset="0"/>
              </a:defRPr>
            </a:lvl5pPr>
            <a:lvl6pPr marL="2514600" indent="-228600" eaLnBrk="0" fontAlgn="base" hangingPunct="0">
              <a:spcBef>
                <a:spcPct val="30000"/>
              </a:spcBef>
              <a:spcAft>
                <a:spcPct val="0"/>
              </a:spcAft>
              <a:defRPr sz="1200">
                <a:solidFill>
                  <a:schemeClr val="tx1"/>
                </a:solidFill>
                <a:latin typeface="Times" pitchFamily="1" charset="0"/>
              </a:defRPr>
            </a:lvl6pPr>
            <a:lvl7pPr marL="2971800" indent="-228600" eaLnBrk="0" fontAlgn="base" hangingPunct="0">
              <a:spcBef>
                <a:spcPct val="30000"/>
              </a:spcBef>
              <a:spcAft>
                <a:spcPct val="0"/>
              </a:spcAft>
              <a:defRPr sz="1200">
                <a:solidFill>
                  <a:schemeClr val="tx1"/>
                </a:solidFill>
                <a:latin typeface="Times" pitchFamily="1" charset="0"/>
              </a:defRPr>
            </a:lvl7pPr>
            <a:lvl8pPr marL="3429000" indent="-228600" eaLnBrk="0" fontAlgn="base" hangingPunct="0">
              <a:spcBef>
                <a:spcPct val="30000"/>
              </a:spcBef>
              <a:spcAft>
                <a:spcPct val="0"/>
              </a:spcAft>
              <a:defRPr sz="1200">
                <a:solidFill>
                  <a:schemeClr val="tx1"/>
                </a:solidFill>
                <a:latin typeface="Times" pitchFamily="1" charset="0"/>
              </a:defRPr>
            </a:lvl8pPr>
            <a:lvl9pPr marL="3886200" indent="-228600" eaLnBrk="0" fontAlgn="base" hangingPunct="0">
              <a:spcBef>
                <a:spcPct val="30000"/>
              </a:spcBef>
              <a:spcAft>
                <a:spcPct val="0"/>
              </a:spcAft>
              <a:defRPr sz="1200">
                <a:solidFill>
                  <a:schemeClr val="tx1"/>
                </a:solidFill>
                <a:latin typeface="Times" pitchFamily="1" charset="0"/>
              </a:defRPr>
            </a:lvl9pPr>
          </a:lstStyle>
          <a:p>
            <a:pPr>
              <a:spcBef>
                <a:spcPct val="0"/>
              </a:spcBef>
            </a:pPr>
            <a:r>
              <a:rPr lang="en-US" altLang="en-US" sz="1000">
                <a:latin typeface="Arial" charset="0"/>
              </a:rPr>
              <a:t>Verizon Communicatons, 2007</a:t>
            </a:r>
          </a:p>
        </p:txBody>
      </p:sp>
      <p:sp>
        <p:nvSpPr>
          <p:cNvPr id="67591" name="Slide Number Placeholder 6"/>
          <p:cNvSpPr>
            <a:spLocks noGrp="1"/>
          </p:cNvSpPr>
          <p:nvPr>
            <p:ph type="sldNum" sz="quarter" idx="5"/>
          </p:nvPr>
        </p:nvSpPr>
        <p:spPr>
          <a:noFill/>
        </p:spPr>
        <p:txBody>
          <a:bodyPr/>
          <a:lstStyle>
            <a:lvl1pPr>
              <a:spcBef>
                <a:spcPct val="30000"/>
              </a:spcBef>
              <a:defRPr sz="1200">
                <a:solidFill>
                  <a:schemeClr val="tx1"/>
                </a:solidFill>
                <a:latin typeface="Times" pitchFamily="1" charset="0"/>
              </a:defRPr>
            </a:lvl1pPr>
            <a:lvl2pPr marL="742950" indent="-285750">
              <a:spcBef>
                <a:spcPct val="30000"/>
              </a:spcBef>
              <a:defRPr sz="1200">
                <a:solidFill>
                  <a:schemeClr val="tx1"/>
                </a:solidFill>
                <a:latin typeface="Times" pitchFamily="1" charset="0"/>
              </a:defRPr>
            </a:lvl2pPr>
            <a:lvl3pPr marL="1143000" indent="-228600">
              <a:spcBef>
                <a:spcPct val="30000"/>
              </a:spcBef>
              <a:defRPr sz="1200">
                <a:solidFill>
                  <a:schemeClr val="tx1"/>
                </a:solidFill>
                <a:latin typeface="Times" pitchFamily="1" charset="0"/>
              </a:defRPr>
            </a:lvl3pPr>
            <a:lvl4pPr marL="1600200" indent="-228600">
              <a:spcBef>
                <a:spcPct val="30000"/>
              </a:spcBef>
              <a:defRPr sz="1200">
                <a:solidFill>
                  <a:schemeClr val="tx1"/>
                </a:solidFill>
                <a:latin typeface="Times" pitchFamily="1" charset="0"/>
              </a:defRPr>
            </a:lvl4pPr>
            <a:lvl5pPr marL="2057400" indent="-228600">
              <a:spcBef>
                <a:spcPct val="30000"/>
              </a:spcBef>
              <a:defRPr sz="1200">
                <a:solidFill>
                  <a:schemeClr val="tx1"/>
                </a:solidFill>
                <a:latin typeface="Times" pitchFamily="1" charset="0"/>
              </a:defRPr>
            </a:lvl5pPr>
            <a:lvl6pPr marL="2514600" indent="-228600" eaLnBrk="0" fontAlgn="base" hangingPunct="0">
              <a:spcBef>
                <a:spcPct val="30000"/>
              </a:spcBef>
              <a:spcAft>
                <a:spcPct val="0"/>
              </a:spcAft>
              <a:defRPr sz="1200">
                <a:solidFill>
                  <a:schemeClr val="tx1"/>
                </a:solidFill>
                <a:latin typeface="Times" pitchFamily="1" charset="0"/>
              </a:defRPr>
            </a:lvl6pPr>
            <a:lvl7pPr marL="2971800" indent="-228600" eaLnBrk="0" fontAlgn="base" hangingPunct="0">
              <a:spcBef>
                <a:spcPct val="30000"/>
              </a:spcBef>
              <a:spcAft>
                <a:spcPct val="0"/>
              </a:spcAft>
              <a:defRPr sz="1200">
                <a:solidFill>
                  <a:schemeClr val="tx1"/>
                </a:solidFill>
                <a:latin typeface="Times" pitchFamily="1" charset="0"/>
              </a:defRPr>
            </a:lvl7pPr>
            <a:lvl8pPr marL="3429000" indent="-228600" eaLnBrk="0" fontAlgn="base" hangingPunct="0">
              <a:spcBef>
                <a:spcPct val="30000"/>
              </a:spcBef>
              <a:spcAft>
                <a:spcPct val="0"/>
              </a:spcAft>
              <a:defRPr sz="1200">
                <a:solidFill>
                  <a:schemeClr val="tx1"/>
                </a:solidFill>
                <a:latin typeface="Times" pitchFamily="1" charset="0"/>
              </a:defRPr>
            </a:lvl8pPr>
            <a:lvl9pPr marL="3886200" indent="-228600" eaLnBrk="0" fontAlgn="base" hangingPunct="0">
              <a:spcBef>
                <a:spcPct val="30000"/>
              </a:spcBef>
              <a:spcAft>
                <a:spcPct val="0"/>
              </a:spcAft>
              <a:defRPr sz="1200">
                <a:solidFill>
                  <a:schemeClr val="tx1"/>
                </a:solidFill>
                <a:latin typeface="Times" pitchFamily="1" charset="0"/>
              </a:defRPr>
            </a:lvl9pPr>
          </a:lstStyle>
          <a:p>
            <a:pPr>
              <a:spcBef>
                <a:spcPct val="0"/>
              </a:spcBef>
            </a:pPr>
            <a:fld id="{B0BF17E2-8907-4F10-BDF5-C8AD7AC68A86}" type="slidenum">
              <a:rPr lang="en-US" altLang="en-US" sz="1000">
                <a:latin typeface="Arial" charset="0"/>
              </a:rPr>
              <a:pPr>
                <a:spcBef>
                  <a:spcPct val="0"/>
                </a:spcBef>
              </a:pPr>
              <a:t>40</a:t>
            </a:fld>
            <a:endParaRPr lang="en-US" altLang="en-US" sz="100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81FC2CD-8A34-4D46-BBEE-99BF3FFD90D1}" type="slidenum">
              <a:rPr lang="en-US" smtClean="0"/>
              <a:pPr/>
              <a:t>42</a:t>
            </a:fld>
            <a:endParaRPr lang="en-US"/>
          </a:p>
        </p:txBody>
      </p:sp>
    </p:spTree>
    <p:extLst>
      <p:ext uri="{BB962C8B-B14F-4D97-AF65-F5344CB8AC3E}">
        <p14:creationId xmlns:p14="http://schemas.microsoft.com/office/powerpoint/2010/main" val="17244519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81FC2CD-8A34-4D46-BBEE-99BF3FFD90D1}" type="slidenum">
              <a:rPr lang="en-US" smtClean="0"/>
              <a:pPr/>
              <a:t>43</a:t>
            </a:fld>
            <a:endParaRPr lang="en-US"/>
          </a:p>
        </p:txBody>
      </p:sp>
    </p:spTree>
    <p:extLst>
      <p:ext uri="{BB962C8B-B14F-4D97-AF65-F5344CB8AC3E}">
        <p14:creationId xmlns:p14="http://schemas.microsoft.com/office/powerpoint/2010/main" val="42907372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81FC2CD-8A34-4D46-BBEE-99BF3FFD90D1}" type="slidenum">
              <a:rPr lang="en-US" smtClean="0"/>
              <a:pPr/>
              <a:t>44</a:t>
            </a:fld>
            <a:endParaRPr lang="en-US"/>
          </a:p>
        </p:txBody>
      </p:sp>
    </p:spTree>
    <p:extLst>
      <p:ext uri="{BB962C8B-B14F-4D97-AF65-F5344CB8AC3E}">
        <p14:creationId xmlns:p14="http://schemas.microsoft.com/office/powerpoint/2010/main" val="15578169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81FC2CD-8A34-4D46-BBEE-99BF3FFD90D1}" type="slidenum">
              <a:rPr lang="en-US" smtClean="0"/>
              <a:pPr/>
              <a:t>45</a:t>
            </a:fld>
            <a:endParaRPr lang="en-US"/>
          </a:p>
        </p:txBody>
      </p:sp>
    </p:spTree>
    <p:extLst>
      <p:ext uri="{BB962C8B-B14F-4D97-AF65-F5344CB8AC3E}">
        <p14:creationId xmlns:p14="http://schemas.microsoft.com/office/powerpoint/2010/main" val="26852058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0901B862-2280-41F3-96CC-1BF291670EC1}" type="slidenum">
              <a:rPr lang="de-DE" smtClean="0"/>
              <a:pPr/>
              <a:t>47</a:t>
            </a:fld>
            <a:endParaRPr lang="de-DE"/>
          </a:p>
        </p:txBody>
      </p:sp>
    </p:spTree>
    <p:extLst>
      <p:ext uri="{BB962C8B-B14F-4D97-AF65-F5344CB8AC3E}">
        <p14:creationId xmlns:p14="http://schemas.microsoft.com/office/powerpoint/2010/main" val="838316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0901B862-2280-41F3-96CC-1BF291670EC1}" type="slidenum">
              <a:rPr lang="de-DE" smtClean="0"/>
              <a:pPr/>
              <a:t>48</a:t>
            </a:fld>
            <a:endParaRPr lang="de-DE"/>
          </a:p>
        </p:txBody>
      </p:sp>
    </p:spTree>
    <p:extLst>
      <p:ext uri="{BB962C8B-B14F-4D97-AF65-F5344CB8AC3E}">
        <p14:creationId xmlns:p14="http://schemas.microsoft.com/office/powerpoint/2010/main" val="8383160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4F60B61-172D-4509-B931-6E88C4E54591}" type="slidenum">
              <a:rPr lang="en-US" smtClean="0"/>
              <a:t>49</a:t>
            </a:fld>
            <a:endParaRPr lang="en-US" dirty="0"/>
          </a:p>
        </p:txBody>
      </p:sp>
    </p:spTree>
    <p:extLst>
      <p:ext uri="{BB962C8B-B14F-4D97-AF65-F5344CB8AC3E}">
        <p14:creationId xmlns:p14="http://schemas.microsoft.com/office/powerpoint/2010/main" val="12413764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p:cNvSpPr>
          <p:nvPr>
            <p:ph type="sldImg"/>
          </p:nvPr>
        </p:nvSpPr>
        <p:spPr bwMode="auto">
          <a:xfrm>
            <a:off x="917575" y="744538"/>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79768" y="4715271"/>
            <a:ext cx="5438140" cy="4467219"/>
          </a:xfrm>
          <a:prstGeom prst="rect">
            <a:avLst/>
          </a:prstGeom>
        </p:spPr>
        <p:txBody>
          <a:bodyPr>
            <a:normAutofit fontScale="55000" lnSpcReduction="20000"/>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AU" sz="1900" dirty="0"/>
              <a:t>What is logistics,  Global Logistics picture, Australia </a:t>
            </a:r>
            <a:r>
              <a:rPr lang="en-AU" sz="1900" dirty="0" err="1"/>
              <a:t>logsitics</a:t>
            </a:r>
            <a:r>
              <a:rPr lang="en-AU" sz="1900" dirty="0"/>
              <a:t> Picture;</a:t>
            </a:r>
            <a:r>
              <a:rPr lang="en-AU" sz="2000" dirty="0"/>
              <a:t> </a:t>
            </a:r>
          </a:p>
          <a:p>
            <a:pPr marL="0" marR="0" lvl="2" indent="0" algn="l" defTabSz="914400" rtl="0" eaLnBrk="1" fontAlgn="auto" latinLnBrk="0" hangingPunct="1">
              <a:lnSpc>
                <a:spcPct val="100000"/>
              </a:lnSpc>
              <a:spcBef>
                <a:spcPts val="0"/>
              </a:spcBef>
              <a:spcAft>
                <a:spcPts val="0"/>
              </a:spcAft>
              <a:buClrTx/>
              <a:buSzTx/>
              <a:buFontTx/>
              <a:buNone/>
              <a:tabLst/>
              <a:defRPr/>
            </a:pPr>
            <a:r>
              <a:rPr lang="en-AU" sz="2000" dirty="0"/>
              <a:t>6 Major issues also apply to Australia and Defence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AU" sz="1900" dirty="0"/>
          </a:p>
          <a:p>
            <a:pPr>
              <a:defRPr/>
            </a:pPr>
            <a:endParaRPr lang="en-AU" dirty="0"/>
          </a:p>
          <a:p>
            <a:pPr>
              <a:defRPr/>
            </a:pPr>
            <a:r>
              <a:rPr lang="en-AU" dirty="0"/>
              <a:t>I will start with an overview of TE, and then I introduce the previous related to TE, so that you know what I have done in the past. This will form the basis for what I propose to do in the future,  and my vision of transport engineering in 2050. </a:t>
            </a:r>
          </a:p>
          <a:p>
            <a:pPr marL="412750" indent="-276225" eaLnBrk="1" fontAlgn="auto" hangingPunct="1">
              <a:spcAft>
                <a:spcPts val="0"/>
              </a:spcAft>
              <a:defRPr/>
            </a:pPr>
            <a:endParaRPr lang="en-AU" b="1" dirty="0"/>
          </a:p>
          <a:p>
            <a:pPr marL="412750" indent="-276225" eaLnBrk="1" fontAlgn="auto" hangingPunct="1">
              <a:spcAft>
                <a:spcPts val="0"/>
              </a:spcAft>
              <a:defRPr/>
            </a:pPr>
            <a:r>
              <a:rPr lang="en-AU" b="1" dirty="0"/>
              <a:t>Summary</a:t>
            </a:r>
            <a:r>
              <a:rPr lang="en-AU" dirty="0"/>
              <a:t> Transportation Engineering</a:t>
            </a:r>
            <a:endParaRPr lang="en-AU" b="1" dirty="0"/>
          </a:p>
          <a:p>
            <a:pPr marL="412750" indent="-276225" eaLnBrk="1" fontAlgn="auto" hangingPunct="1">
              <a:spcAft>
                <a:spcPts val="0"/>
              </a:spcAft>
              <a:defRPr/>
            </a:pPr>
            <a:r>
              <a:rPr lang="en-AU" b="1" dirty="0"/>
              <a:t>Vehicles,</a:t>
            </a:r>
          </a:p>
          <a:p>
            <a:pPr marL="412750" indent="-276225" eaLnBrk="1" fontAlgn="auto" hangingPunct="1">
              <a:spcAft>
                <a:spcPts val="0"/>
              </a:spcAft>
              <a:defRPr/>
            </a:pPr>
            <a:r>
              <a:rPr lang="en-AU" b="1" dirty="0"/>
              <a:t>Infrastructure, </a:t>
            </a:r>
          </a:p>
          <a:p>
            <a:pPr marL="412750" indent="-276225" eaLnBrk="1" fontAlgn="auto" hangingPunct="1">
              <a:spcAft>
                <a:spcPts val="0"/>
              </a:spcAft>
              <a:defRPr/>
            </a:pPr>
            <a:r>
              <a:rPr lang="en-AU" b="1" dirty="0"/>
              <a:t>Networks, </a:t>
            </a:r>
          </a:p>
          <a:p>
            <a:pPr marL="412750" indent="-276225" eaLnBrk="1" fontAlgn="auto" hangingPunct="1">
              <a:spcAft>
                <a:spcPts val="0"/>
              </a:spcAft>
              <a:defRPr/>
            </a:pPr>
            <a:r>
              <a:rPr lang="en-AU" b="1" dirty="0"/>
              <a:t>Carbon, </a:t>
            </a:r>
          </a:p>
          <a:p>
            <a:pPr marL="412750" indent="-276225" eaLnBrk="1" fontAlgn="auto" hangingPunct="1">
              <a:spcAft>
                <a:spcPts val="0"/>
              </a:spcAft>
              <a:defRPr/>
            </a:pPr>
            <a:r>
              <a:rPr lang="en-AU" b="1" dirty="0"/>
              <a:t>Strategy/Policy, </a:t>
            </a:r>
          </a:p>
          <a:p>
            <a:pPr marL="412750" indent="-276225" eaLnBrk="1" fontAlgn="auto" hangingPunct="1">
              <a:spcAft>
                <a:spcPts val="0"/>
              </a:spcAft>
              <a:defRPr/>
            </a:pPr>
            <a:r>
              <a:rPr lang="en-AU" b="1" dirty="0"/>
              <a:t>Collaborative Logistics</a:t>
            </a:r>
          </a:p>
          <a:p>
            <a:pPr marL="412750" indent="-276225" eaLnBrk="1" fontAlgn="auto" hangingPunct="1">
              <a:spcAft>
                <a:spcPts val="0"/>
              </a:spcAft>
              <a:defRPr/>
            </a:pPr>
            <a:r>
              <a:rPr lang="en-AU" dirty="0"/>
              <a:t>Engineering plan, policies and strategies</a:t>
            </a:r>
          </a:p>
          <a:p>
            <a:pPr marL="412750" indent="-276225" eaLnBrk="1" fontAlgn="auto" hangingPunct="1">
              <a:spcAft>
                <a:spcPts val="0"/>
              </a:spcAft>
              <a:defRPr/>
            </a:pPr>
            <a:endParaRPr lang="en-AU" b="1" dirty="0"/>
          </a:p>
          <a:p>
            <a:pPr>
              <a:buFont typeface="Arial" pitchFamily="34" charset="0"/>
              <a:buNone/>
              <a:defRPr/>
            </a:pPr>
            <a:r>
              <a:rPr lang="en-AU" dirty="0"/>
              <a:t>Application of technology and scientific principles to the planning, functional design, operation and management of facilities for any mode of transportation, to provide for the safe, rapid, comfortable, convenient, economical, and environmentally compatible movement of people and goods.</a:t>
            </a:r>
          </a:p>
          <a:p>
            <a:pPr>
              <a:buFont typeface="Arial" pitchFamily="34" charset="0"/>
              <a:buNone/>
              <a:defRPr/>
            </a:pPr>
            <a:endParaRPr lang="en-AU" dirty="0"/>
          </a:p>
          <a:p>
            <a:pPr>
              <a:buFont typeface="Arial" pitchFamily="34" charset="0"/>
              <a:buNone/>
              <a:defRPr/>
            </a:pPr>
            <a:r>
              <a:rPr lang="en-AU" dirty="0"/>
              <a:t>In Civil Engineering term, it is planning, design, construction, maintenance, and operation of transportation facilities.</a:t>
            </a:r>
          </a:p>
          <a:p>
            <a:pPr>
              <a:buFont typeface="Arial" pitchFamily="34" charset="0"/>
              <a:buNone/>
              <a:defRPr/>
            </a:pPr>
            <a:endParaRPr lang="en-AU" dirty="0"/>
          </a:p>
          <a:p>
            <a:pPr>
              <a:buFont typeface="Arial" pitchFamily="34" charset="0"/>
              <a:buNone/>
              <a:defRPr/>
            </a:pPr>
            <a:r>
              <a:rPr lang="en-AU" dirty="0"/>
              <a:t>There are several dimensions:</a:t>
            </a:r>
          </a:p>
          <a:p>
            <a:pPr marL="457200" indent="-457200">
              <a:buFont typeface="+mj-lt"/>
              <a:buAutoNum type="arabicPeriod"/>
              <a:defRPr/>
            </a:pPr>
            <a:r>
              <a:rPr lang="en-AU" dirty="0"/>
              <a:t>Aerospace and Air Transportation; </a:t>
            </a:r>
          </a:p>
          <a:p>
            <a:pPr marL="457200" indent="-457200">
              <a:buFont typeface="+mj-lt"/>
              <a:buAutoNum type="arabicPeriod"/>
              <a:defRPr/>
            </a:pPr>
            <a:r>
              <a:rPr lang="en-AU" dirty="0"/>
              <a:t>Highway; Road and Land Corridors</a:t>
            </a:r>
          </a:p>
          <a:p>
            <a:pPr marL="457200" indent="-457200">
              <a:buFont typeface="+mj-lt"/>
              <a:buAutoNum type="arabicPeriod"/>
              <a:defRPr/>
            </a:pPr>
            <a:r>
              <a:rPr lang="en-AU" dirty="0"/>
              <a:t>Traffic and </a:t>
            </a:r>
            <a:r>
              <a:rPr lang="en-AU" dirty="0" err="1"/>
              <a:t>congention</a:t>
            </a:r>
            <a:r>
              <a:rPr lang="en-AU" dirty="0"/>
              <a:t> engineering and management</a:t>
            </a:r>
          </a:p>
          <a:p>
            <a:pPr marL="457200" indent="-457200">
              <a:buFont typeface="+mj-lt"/>
              <a:buAutoNum type="arabicPeriod"/>
              <a:defRPr/>
            </a:pPr>
            <a:r>
              <a:rPr lang="en-AU" dirty="0"/>
              <a:t>Rail and </a:t>
            </a:r>
            <a:r>
              <a:rPr lang="en-AU" dirty="0" err="1"/>
              <a:t>Intermodals</a:t>
            </a:r>
            <a:endParaRPr lang="en-AU" dirty="0"/>
          </a:p>
          <a:p>
            <a:pPr marL="457200" indent="-457200">
              <a:buFont typeface="+mj-lt"/>
              <a:buAutoNum type="arabicPeriod"/>
              <a:defRPr/>
            </a:pPr>
            <a:r>
              <a:rPr lang="en-AU" dirty="0"/>
              <a:t>Urban Transportation and operation and Planning</a:t>
            </a:r>
          </a:p>
          <a:p>
            <a:pPr marL="457200" indent="-457200">
              <a:buFont typeface="+mj-lt"/>
              <a:buAutoNum type="arabicPeriod"/>
              <a:defRPr/>
            </a:pPr>
            <a:r>
              <a:rPr lang="en-AU" dirty="0"/>
              <a:t>Pipeline; Waterway, </a:t>
            </a:r>
          </a:p>
          <a:p>
            <a:pPr marL="457200" indent="-457200">
              <a:buFont typeface="+mj-lt"/>
              <a:buAutoNum type="arabicPeriod"/>
              <a:defRPr/>
            </a:pPr>
            <a:r>
              <a:rPr lang="en-AU" dirty="0"/>
              <a:t>Port, Coastal and Ocean; </a:t>
            </a:r>
          </a:p>
          <a:p>
            <a:pPr>
              <a:buFont typeface="Arial" pitchFamily="34" charset="0"/>
              <a:buNone/>
              <a:defRPr/>
            </a:pPr>
            <a:r>
              <a:rPr lang="en-AU" dirty="0">
                <a:solidFill>
                  <a:srgbClr val="FF3399"/>
                </a:solidFill>
              </a:rPr>
              <a:t>http://en.wikipedia.org/wiki/Transport_engineering</a:t>
            </a:r>
          </a:p>
          <a:p>
            <a:pPr>
              <a:buFont typeface="Arial" pitchFamily="34" charset="0"/>
              <a:buNone/>
              <a:defRPr/>
            </a:pPr>
            <a:endParaRPr lang="en-AU" dirty="0">
              <a:solidFill>
                <a:srgbClr val="FF3399"/>
              </a:solidFill>
            </a:endParaRPr>
          </a:p>
          <a:p>
            <a:pPr>
              <a:defRPr/>
            </a:pPr>
            <a:r>
              <a:rPr lang="en-AU" dirty="0">
                <a:hlinkClick r:id="rId3" action="ppaction://hlinkfile"/>
              </a:rPr>
              <a:t>1 Highway engineering</a:t>
            </a:r>
            <a:r>
              <a:rPr lang="en-AU" dirty="0"/>
              <a:t> </a:t>
            </a:r>
            <a:r>
              <a:rPr lang="en-AU" dirty="0">
                <a:solidFill>
                  <a:srgbClr val="FF3399"/>
                </a:solidFill>
              </a:rPr>
              <a:t>(Talk to Leo </a:t>
            </a:r>
            <a:r>
              <a:rPr lang="en-AU" dirty="0" err="1">
                <a:solidFill>
                  <a:srgbClr val="FF3399"/>
                </a:solidFill>
              </a:rPr>
              <a:t>Poduta</a:t>
            </a:r>
            <a:r>
              <a:rPr lang="en-AU" dirty="0">
                <a:solidFill>
                  <a:srgbClr val="FF3399"/>
                </a:solidFill>
              </a:rPr>
              <a:t>) (in Sydney Very speed limits, in Melbourne, they have 3 line in the morning to city and 2 line back, and in the afternoon, they have 3 way back from city and 2 line to the city. on ramp/off ramp, location,  road network, determine of mix traffic, </a:t>
            </a:r>
          </a:p>
          <a:p>
            <a:pPr>
              <a:defRPr/>
            </a:pPr>
            <a:r>
              <a:rPr lang="en-AU" dirty="0">
                <a:hlinkClick r:id="rId4" action="ppaction://hlinkfile"/>
              </a:rPr>
              <a:t>2 Railroad engineering</a:t>
            </a:r>
            <a:r>
              <a:rPr lang="en-AU" dirty="0"/>
              <a:t> </a:t>
            </a:r>
          </a:p>
          <a:p>
            <a:pPr>
              <a:defRPr/>
            </a:pPr>
            <a:r>
              <a:rPr lang="en-AU" dirty="0">
                <a:hlinkClick r:id="rId5" action="ppaction://hlinkfile"/>
              </a:rPr>
              <a:t>3 Port and harbor engineering</a:t>
            </a:r>
            <a:endParaRPr lang="en-AU" dirty="0"/>
          </a:p>
          <a:p>
            <a:pPr>
              <a:defRPr/>
            </a:pPr>
            <a:r>
              <a:rPr lang="en-AU" dirty="0">
                <a:hlinkClick r:id="rId6" action="ppaction://hlinkfile"/>
              </a:rPr>
              <a:t>4 Airport engineering</a:t>
            </a:r>
            <a:r>
              <a:rPr lang="en-AU" dirty="0"/>
              <a:t> </a:t>
            </a:r>
          </a:p>
          <a:p>
            <a:pPr>
              <a:defRPr/>
            </a:pPr>
            <a:r>
              <a:rPr lang="en-AU" dirty="0">
                <a:hlinkClick r:id="rId7" action="ppaction://hlinkfile" tooltip="Bicycle transportation engineering"/>
              </a:rPr>
              <a:t>Bicycle transportation engineering</a:t>
            </a:r>
            <a:endParaRPr lang="en-AU" dirty="0"/>
          </a:p>
          <a:p>
            <a:pPr>
              <a:defRPr/>
            </a:pPr>
            <a:r>
              <a:rPr lang="en-AU" dirty="0">
                <a:hlinkClick r:id="rId8" action="ppaction://hlinkfile" tooltip="Intelligent Transportation System"/>
              </a:rPr>
              <a:t>Intelligent Transportation System</a:t>
            </a:r>
            <a:r>
              <a:rPr lang="en-AU" dirty="0"/>
              <a:t> (ITS)</a:t>
            </a:r>
          </a:p>
          <a:p>
            <a:pPr>
              <a:defRPr/>
            </a:pPr>
            <a:r>
              <a:rPr lang="en-AU" dirty="0">
                <a:hlinkClick r:id="rId9" action="ppaction://hlinkfile" tooltip="Pavement engineering"/>
              </a:rPr>
              <a:t>Pavement engineering</a:t>
            </a:r>
            <a:r>
              <a:rPr lang="en-AU" dirty="0"/>
              <a:t> (</a:t>
            </a:r>
            <a:r>
              <a:rPr lang="en-AU" dirty="0">
                <a:solidFill>
                  <a:srgbClr val="FF3399"/>
                </a:solidFill>
              </a:rPr>
              <a:t>semi-</a:t>
            </a:r>
            <a:r>
              <a:rPr lang="en-AU" dirty="0" err="1">
                <a:solidFill>
                  <a:srgbClr val="FF3399"/>
                </a:solidFill>
              </a:rPr>
              <a:t>trallors</a:t>
            </a:r>
            <a:r>
              <a:rPr lang="en-AU" dirty="0">
                <a:solidFill>
                  <a:srgbClr val="FF3399"/>
                </a:solidFill>
              </a:rPr>
              <a:t> in WA, heat and frequency, mix traffic)</a:t>
            </a:r>
          </a:p>
          <a:p>
            <a:pPr>
              <a:defRPr/>
            </a:pPr>
            <a:r>
              <a:rPr lang="en-AU" dirty="0">
                <a:hlinkClick r:id="rId10" action="ppaction://hlinkfile" tooltip="Principles of Intelligent Urbanism"/>
              </a:rPr>
              <a:t>Principles of Intelligent Urbanism</a:t>
            </a:r>
            <a:endParaRPr lang="en-AU" dirty="0"/>
          </a:p>
          <a:p>
            <a:pPr>
              <a:defRPr/>
            </a:pPr>
            <a:r>
              <a:rPr lang="en-AU" dirty="0">
                <a:hlinkClick r:id="rId3" action="ppaction://hlinkfile" tooltip="Space syntax"/>
              </a:rPr>
              <a:t>Space syntax</a:t>
            </a:r>
            <a:r>
              <a:rPr lang="en-AU" dirty="0"/>
              <a:t> (pedestrian and vehicular analysis using similar</a:t>
            </a:r>
            <a:br>
              <a:rPr lang="en-AU" dirty="0"/>
            </a:br>
            <a:r>
              <a:rPr lang="en-AU" dirty="0"/>
              <a:t>techniques to standard transportation engineering)</a:t>
            </a:r>
          </a:p>
          <a:p>
            <a:pPr>
              <a:defRPr/>
            </a:pPr>
            <a:r>
              <a:rPr lang="en-AU" dirty="0">
                <a:hlinkClick r:id="rId4" action="ppaction://hlinkfile" tooltip="Transportation forecasting"/>
              </a:rPr>
              <a:t>Transportation forecasting</a:t>
            </a:r>
            <a:endParaRPr lang="en-AU" dirty="0"/>
          </a:p>
          <a:p>
            <a:pPr>
              <a:defRPr/>
            </a:pPr>
            <a:r>
              <a:rPr lang="en-AU" dirty="0">
                <a:hlinkClick r:id="rId5" action="ppaction://hlinkfile" tooltip="Transportation planning"/>
              </a:rPr>
              <a:t>Transportation planning</a:t>
            </a:r>
            <a:endParaRPr lang="en-AU" dirty="0"/>
          </a:p>
          <a:p>
            <a:pPr>
              <a:defRPr/>
            </a:pPr>
            <a:r>
              <a:rPr lang="en-AU" dirty="0">
                <a:hlinkClick r:id="rId6" action="ppaction://hlinkfile" tooltip="Utility cycling"/>
              </a:rPr>
              <a:t>Utility cycling</a:t>
            </a:r>
            <a:endParaRPr lang="en-AU" dirty="0"/>
          </a:p>
          <a:p>
            <a:pPr>
              <a:buFont typeface="Arial" pitchFamily="34" charset="0"/>
              <a:buNone/>
              <a:defRPr/>
            </a:pPr>
            <a:endParaRPr lang="en-AU" dirty="0">
              <a:solidFill>
                <a:srgbClr val="FF3399"/>
              </a:solidFill>
            </a:endParaRPr>
          </a:p>
          <a:p>
            <a:pPr>
              <a:defRPr/>
            </a:pPr>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4F60B61-172D-4509-B931-6E88C4E54591}" type="slidenum">
              <a:rPr lang="en-US" smtClean="0"/>
              <a:t>6</a:t>
            </a:fld>
            <a:endParaRPr lang="en-US" dirty="0"/>
          </a:p>
        </p:txBody>
      </p:sp>
    </p:spTree>
    <p:extLst>
      <p:ext uri="{BB962C8B-B14F-4D97-AF65-F5344CB8AC3E}">
        <p14:creationId xmlns:p14="http://schemas.microsoft.com/office/powerpoint/2010/main" val="308863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4F60B61-172D-4509-B931-6E88C4E54591}" type="slidenum">
              <a:rPr lang="en-US" smtClean="0"/>
              <a:t>7</a:t>
            </a:fld>
            <a:endParaRPr lang="en-US" dirty="0"/>
          </a:p>
        </p:txBody>
      </p:sp>
    </p:spTree>
    <p:extLst>
      <p:ext uri="{BB962C8B-B14F-4D97-AF65-F5344CB8AC3E}">
        <p14:creationId xmlns:p14="http://schemas.microsoft.com/office/powerpoint/2010/main" val="4216067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4F60B61-172D-4509-B931-6E88C4E54591}" type="slidenum">
              <a:rPr lang="en-US" smtClean="0"/>
              <a:t>8</a:t>
            </a:fld>
            <a:endParaRPr lang="en-US" dirty="0"/>
          </a:p>
        </p:txBody>
      </p:sp>
    </p:spTree>
    <p:extLst>
      <p:ext uri="{BB962C8B-B14F-4D97-AF65-F5344CB8AC3E}">
        <p14:creationId xmlns:p14="http://schemas.microsoft.com/office/powerpoint/2010/main" val="1363795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4F60B61-172D-4509-B931-6E88C4E54591}" type="slidenum">
              <a:rPr lang="en-US" smtClean="0"/>
              <a:t>9</a:t>
            </a:fld>
            <a:endParaRPr lang="en-US" dirty="0"/>
          </a:p>
        </p:txBody>
      </p:sp>
    </p:spTree>
    <p:extLst>
      <p:ext uri="{BB962C8B-B14F-4D97-AF65-F5344CB8AC3E}">
        <p14:creationId xmlns:p14="http://schemas.microsoft.com/office/powerpoint/2010/main" val="211719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4F60B61-172D-4509-B931-6E88C4E54591}" type="slidenum">
              <a:rPr lang="en-US" smtClean="0"/>
              <a:t>10</a:t>
            </a:fld>
            <a:endParaRPr lang="en-US" dirty="0"/>
          </a:p>
        </p:txBody>
      </p:sp>
    </p:spTree>
    <p:extLst>
      <p:ext uri="{BB962C8B-B14F-4D97-AF65-F5344CB8AC3E}">
        <p14:creationId xmlns:p14="http://schemas.microsoft.com/office/powerpoint/2010/main" val="3565489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p:cNvSpPr>
          <p:nvPr>
            <p:ph type="sldImg"/>
          </p:nvPr>
        </p:nvSpPr>
        <p:spPr bwMode="auto">
          <a:xfrm>
            <a:off x="917575" y="744538"/>
            <a:ext cx="4962525" cy="37226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79768" y="4715271"/>
            <a:ext cx="5438140" cy="4467219"/>
          </a:xfrm>
          <a:prstGeom prst="rect">
            <a:avLst/>
          </a:prstGeom>
        </p:spPr>
        <p:txBody>
          <a:bodyPr>
            <a:normAutofit fontScale="55000" lnSpcReduction="20000"/>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AU" sz="1900" dirty="0"/>
              <a:t>What is logistics,  Global Logistics picture, Australia </a:t>
            </a:r>
            <a:r>
              <a:rPr lang="en-AU" sz="1900" dirty="0" err="1"/>
              <a:t>logsitics</a:t>
            </a:r>
            <a:r>
              <a:rPr lang="en-AU" sz="1900" dirty="0"/>
              <a:t> Picture;</a:t>
            </a:r>
            <a:r>
              <a:rPr lang="en-AU" sz="2000" dirty="0"/>
              <a:t> </a:t>
            </a:r>
          </a:p>
          <a:p>
            <a:pPr marL="0" marR="0" lvl="2" indent="0" algn="l" defTabSz="914400" rtl="0" eaLnBrk="1" fontAlgn="auto" latinLnBrk="0" hangingPunct="1">
              <a:lnSpc>
                <a:spcPct val="100000"/>
              </a:lnSpc>
              <a:spcBef>
                <a:spcPts val="0"/>
              </a:spcBef>
              <a:spcAft>
                <a:spcPts val="0"/>
              </a:spcAft>
              <a:buClrTx/>
              <a:buSzTx/>
              <a:buFontTx/>
              <a:buNone/>
              <a:tabLst/>
              <a:defRPr/>
            </a:pPr>
            <a:r>
              <a:rPr lang="en-AU" sz="2000" dirty="0"/>
              <a:t>6 Major issues also apply to Australia and Defence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AU" sz="1900" dirty="0"/>
          </a:p>
          <a:p>
            <a:pPr>
              <a:defRPr/>
            </a:pPr>
            <a:endParaRPr lang="en-AU" dirty="0"/>
          </a:p>
          <a:p>
            <a:pPr>
              <a:defRPr/>
            </a:pPr>
            <a:r>
              <a:rPr lang="en-AU" dirty="0"/>
              <a:t>I will start with an overview of TE, and then I introduce the previous related to TE, so that you know what I have done in the past. This will form the basis for what I propose to do in the future,  and my vision of transport engineering in 2050. </a:t>
            </a:r>
          </a:p>
          <a:p>
            <a:pPr marL="412750" indent="-276225" eaLnBrk="1" fontAlgn="auto" hangingPunct="1">
              <a:spcAft>
                <a:spcPts val="0"/>
              </a:spcAft>
              <a:defRPr/>
            </a:pPr>
            <a:endParaRPr lang="en-AU" b="1" dirty="0"/>
          </a:p>
          <a:p>
            <a:pPr marL="412750" indent="-276225" eaLnBrk="1" fontAlgn="auto" hangingPunct="1">
              <a:spcAft>
                <a:spcPts val="0"/>
              </a:spcAft>
              <a:defRPr/>
            </a:pPr>
            <a:r>
              <a:rPr lang="en-AU" b="1" dirty="0"/>
              <a:t>Summary</a:t>
            </a:r>
            <a:r>
              <a:rPr lang="en-AU" dirty="0"/>
              <a:t> Transportation Engineering</a:t>
            </a:r>
            <a:endParaRPr lang="en-AU" b="1" dirty="0"/>
          </a:p>
          <a:p>
            <a:pPr marL="412750" indent="-276225" eaLnBrk="1" fontAlgn="auto" hangingPunct="1">
              <a:spcAft>
                <a:spcPts val="0"/>
              </a:spcAft>
              <a:defRPr/>
            </a:pPr>
            <a:r>
              <a:rPr lang="en-AU" b="1" dirty="0"/>
              <a:t>Vehicles,</a:t>
            </a:r>
          </a:p>
          <a:p>
            <a:pPr marL="412750" indent="-276225" eaLnBrk="1" fontAlgn="auto" hangingPunct="1">
              <a:spcAft>
                <a:spcPts val="0"/>
              </a:spcAft>
              <a:defRPr/>
            </a:pPr>
            <a:r>
              <a:rPr lang="en-AU" b="1" dirty="0"/>
              <a:t>Infrastructure, </a:t>
            </a:r>
          </a:p>
          <a:p>
            <a:pPr marL="412750" indent="-276225" eaLnBrk="1" fontAlgn="auto" hangingPunct="1">
              <a:spcAft>
                <a:spcPts val="0"/>
              </a:spcAft>
              <a:defRPr/>
            </a:pPr>
            <a:r>
              <a:rPr lang="en-AU" b="1" dirty="0"/>
              <a:t>Networks, </a:t>
            </a:r>
          </a:p>
          <a:p>
            <a:pPr marL="412750" indent="-276225" eaLnBrk="1" fontAlgn="auto" hangingPunct="1">
              <a:spcAft>
                <a:spcPts val="0"/>
              </a:spcAft>
              <a:defRPr/>
            </a:pPr>
            <a:r>
              <a:rPr lang="en-AU" b="1" dirty="0"/>
              <a:t>Carbon, </a:t>
            </a:r>
          </a:p>
          <a:p>
            <a:pPr marL="412750" indent="-276225" eaLnBrk="1" fontAlgn="auto" hangingPunct="1">
              <a:spcAft>
                <a:spcPts val="0"/>
              </a:spcAft>
              <a:defRPr/>
            </a:pPr>
            <a:r>
              <a:rPr lang="en-AU" b="1" dirty="0"/>
              <a:t>Strategy/Policy, </a:t>
            </a:r>
          </a:p>
          <a:p>
            <a:pPr marL="412750" indent="-276225" eaLnBrk="1" fontAlgn="auto" hangingPunct="1">
              <a:spcAft>
                <a:spcPts val="0"/>
              </a:spcAft>
              <a:defRPr/>
            </a:pPr>
            <a:r>
              <a:rPr lang="en-AU" b="1" dirty="0"/>
              <a:t>Collaborative Logistics</a:t>
            </a:r>
          </a:p>
          <a:p>
            <a:pPr marL="412750" indent="-276225" eaLnBrk="1" fontAlgn="auto" hangingPunct="1">
              <a:spcAft>
                <a:spcPts val="0"/>
              </a:spcAft>
              <a:defRPr/>
            </a:pPr>
            <a:r>
              <a:rPr lang="en-AU" dirty="0"/>
              <a:t>Engineering plan, policies and strategies</a:t>
            </a:r>
          </a:p>
          <a:p>
            <a:pPr marL="412750" indent="-276225" eaLnBrk="1" fontAlgn="auto" hangingPunct="1">
              <a:spcAft>
                <a:spcPts val="0"/>
              </a:spcAft>
              <a:defRPr/>
            </a:pPr>
            <a:endParaRPr lang="en-AU" b="1" dirty="0"/>
          </a:p>
          <a:p>
            <a:pPr>
              <a:buFont typeface="Arial" pitchFamily="34" charset="0"/>
              <a:buNone/>
              <a:defRPr/>
            </a:pPr>
            <a:r>
              <a:rPr lang="en-AU" dirty="0"/>
              <a:t>Application of technology and scientific principles to the planning, functional design, operation and management of facilities for any mode of transportation, to provide for the safe, rapid, comfortable, convenient, economical, and environmentally compatible movement of people and goods.</a:t>
            </a:r>
          </a:p>
          <a:p>
            <a:pPr>
              <a:buFont typeface="Arial" pitchFamily="34" charset="0"/>
              <a:buNone/>
              <a:defRPr/>
            </a:pPr>
            <a:endParaRPr lang="en-AU" dirty="0"/>
          </a:p>
          <a:p>
            <a:pPr>
              <a:buFont typeface="Arial" pitchFamily="34" charset="0"/>
              <a:buNone/>
              <a:defRPr/>
            </a:pPr>
            <a:r>
              <a:rPr lang="en-AU" dirty="0"/>
              <a:t>In Civil Engineering term, it is planning, design, construction, maintenance, and operation of transportation facilities.</a:t>
            </a:r>
          </a:p>
          <a:p>
            <a:pPr>
              <a:buFont typeface="Arial" pitchFamily="34" charset="0"/>
              <a:buNone/>
              <a:defRPr/>
            </a:pPr>
            <a:endParaRPr lang="en-AU" dirty="0"/>
          </a:p>
          <a:p>
            <a:pPr>
              <a:buFont typeface="Arial" pitchFamily="34" charset="0"/>
              <a:buNone/>
              <a:defRPr/>
            </a:pPr>
            <a:r>
              <a:rPr lang="en-AU" dirty="0"/>
              <a:t>There are several dimensions:</a:t>
            </a:r>
          </a:p>
          <a:p>
            <a:pPr marL="457200" indent="-457200">
              <a:buFont typeface="+mj-lt"/>
              <a:buAutoNum type="arabicPeriod"/>
              <a:defRPr/>
            </a:pPr>
            <a:r>
              <a:rPr lang="en-AU" dirty="0"/>
              <a:t>Aerospace and Air Transportation; </a:t>
            </a:r>
          </a:p>
          <a:p>
            <a:pPr marL="457200" indent="-457200">
              <a:buFont typeface="+mj-lt"/>
              <a:buAutoNum type="arabicPeriod"/>
              <a:defRPr/>
            </a:pPr>
            <a:r>
              <a:rPr lang="en-AU" dirty="0"/>
              <a:t>Highway; Road and Land Corridors</a:t>
            </a:r>
          </a:p>
          <a:p>
            <a:pPr marL="457200" indent="-457200">
              <a:buFont typeface="+mj-lt"/>
              <a:buAutoNum type="arabicPeriod"/>
              <a:defRPr/>
            </a:pPr>
            <a:r>
              <a:rPr lang="en-AU" dirty="0"/>
              <a:t>Traffic and </a:t>
            </a:r>
            <a:r>
              <a:rPr lang="en-AU" dirty="0" err="1"/>
              <a:t>congention</a:t>
            </a:r>
            <a:r>
              <a:rPr lang="en-AU" dirty="0"/>
              <a:t> engineering and management</a:t>
            </a:r>
          </a:p>
          <a:p>
            <a:pPr marL="457200" indent="-457200">
              <a:buFont typeface="+mj-lt"/>
              <a:buAutoNum type="arabicPeriod"/>
              <a:defRPr/>
            </a:pPr>
            <a:r>
              <a:rPr lang="en-AU" dirty="0"/>
              <a:t>Rail and </a:t>
            </a:r>
            <a:r>
              <a:rPr lang="en-AU" dirty="0" err="1"/>
              <a:t>Intermodals</a:t>
            </a:r>
            <a:endParaRPr lang="en-AU" dirty="0"/>
          </a:p>
          <a:p>
            <a:pPr marL="457200" indent="-457200">
              <a:buFont typeface="+mj-lt"/>
              <a:buAutoNum type="arabicPeriod"/>
              <a:defRPr/>
            </a:pPr>
            <a:r>
              <a:rPr lang="en-AU" dirty="0"/>
              <a:t>Urban Transportation and operation and Planning</a:t>
            </a:r>
          </a:p>
          <a:p>
            <a:pPr marL="457200" indent="-457200">
              <a:buFont typeface="+mj-lt"/>
              <a:buAutoNum type="arabicPeriod"/>
              <a:defRPr/>
            </a:pPr>
            <a:r>
              <a:rPr lang="en-AU" dirty="0"/>
              <a:t>Pipeline; Waterway, </a:t>
            </a:r>
          </a:p>
          <a:p>
            <a:pPr marL="457200" indent="-457200">
              <a:buFont typeface="+mj-lt"/>
              <a:buAutoNum type="arabicPeriod"/>
              <a:defRPr/>
            </a:pPr>
            <a:r>
              <a:rPr lang="en-AU" dirty="0"/>
              <a:t>Port, Coastal and Ocean; </a:t>
            </a:r>
          </a:p>
          <a:p>
            <a:pPr>
              <a:buFont typeface="Arial" pitchFamily="34" charset="0"/>
              <a:buNone/>
              <a:defRPr/>
            </a:pPr>
            <a:r>
              <a:rPr lang="en-AU" dirty="0">
                <a:solidFill>
                  <a:srgbClr val="FF3399"/>
                </a:solidFill>
              </a:rPr>
              <a:t>http://en.wikipedia.org/wiki/Transport_engineering</a:t>
            </a:r>
          </a:p>
          <a:p>
            <a:pPr>
              <a:buFont typeface="Arial" pitchFamily="34" charset="0"/>
              <a:buNone/>
              <a:defRPr/>
            </a:pPr>
            <a:endParaRPr lang="en-AU" dirty="0">
              <a:solidFill>
                <a:srgbClr val="FF3399"/>
              </a:solidFill>
            </a:endParaRPr>
          </a:p>
          <a:p>
            <a:pPr>
              <a:defRPr/>
            </a:pPr>
            <a:r>
              <a:rPr lang="en-AU" dirty="0">
                <a:hlinkClick r:id="rId3" action="ppaction://hlinkfile"/>
              </a:rPr>
              <a:t>1 Highway engineering</a:t>
            </a:r>
            <a:r>
              <a:rPr lang="en-AU" dirty="0"/>
              <a:t> </a:t>
            </a:r>
            <a:r>
              <a:rPr lang="en-AU" dirty="0">
                <a:solidFill>
                  <a:srgbClr val="FF3399"/>
                </a:solidFill>
              </a:rPr>
              <a:t>(Talk to Leo </a:t>
            </a:r>
            <a:r>
              <a:rPr lang="en-AU" dirty="0" err="1">
                <a:solidFill>
                  <a:srgbClr val="FF3399"/>
                </a:solidFill>
              </a:rPr>
              <a:t>Poduta</a:t>
            </a:r>
            <a:r>
              <a:rPr lang="en-AU" dirty="0">
                <a:solidFill>
                  <a:srgbClr val="FF3399"/>
                </a:solidFill>
              </a:rPr>
              <a:t>) (in Sydney Very speed limits, in Melbourne, they have 3 line in the morning to city and 2 line back, and in the afternoon, they have 3 way back from city and 2 line to the city. on ramp/off ramp, location,  road network, determine of mix traffic, </a:t>
            </a:r>
          </a:p>
          <a:p>
            <a:pPr>
              <a:defRPr/>
            </a:pPr>
            <a:r>
              <a:rPr lang="en-AU" dirty="0">
                <a:hlinkClick r:id="rId4" action="ppaction://hlinkfile"/>
              </a:rPr>
              <a:t>2 Railroad engineering</a:t>
            </a:r>
            <a:r>
              <a:rPr lang="en-AU" dirty="0"/>
              <a:t> </a:t>
            </a:r>
          </a:p>
          <a:p>
            <a:pPr>
              <a:defRPr/>
            </a:pPr>
            <a:r>
              <a:rPr lang="en-AU" dirty="0">
                <a:hlinkClick r:id="rId5" action="ppaction://hlinkfile"/>
              </a:rPr>
              <a:t>3 Port and harbor engineering</a:t>
            </a:r>
            <a:endParaRPr lang="en-AU" dirty="0"/>
          </a:p>
          <a:p>
            <a:pPr>
              <a:defRPr/>
            </a:pPr>
            <a:r>
              <a:rPr lang="en-AU" dirty="0">
                <a:hlinkClick r:id="rId6" action="ppaction://hlinkfile"/>
              </a:rPr>
              <a:t>4 Airport engineering</a:t>
            </a:r>
            <a:r>
              <a:rPr lang="en-AU" dirty="0"/>
              <a:t> </a:t>
            </a:r>
          </a:p>
          <a:p>
            <a:pPr>
              <a:defRPr/>
            </a:pPr>
            <a:r>
              <a:rPr lang="en-AU" dirty="0">
                <a:hlinkClick r:id="rId7" action="ppaction://hlinkfile" tooltip="Bicycle transportation engineering"/>
              </a:rPr>
              <a:t>Bicycle transportation engineering</a:t>
            </a:r>
            <a:endParaRPr lang="en-AU" dirty="0"/>
          </a:p>
          <a:p>
            <a:pPr>
              <a:defRPr/>
            </a:pPr>
            <a:r>
              <a:rPr lang="en-AU" dirty="0">
                <a:hlinkClick r:id="rId8" action="ppaction://hlinkfile" tooltip="Intelligent Transportation System"/>
              </a:rPr>
              <a:t>Intelligent Transportation System</a:t>
            </a:r>
            <a:r>
              <a:rPr lang="en-AU" dirty="0"/>
              <a:t> (ITS)</a:t>
            </a:r>
          </a:p>
          <a:p>
            <a:pPr>
              <a:defRPr/>
            </a:pPr>
            <a:r>
              <a:rPr lang="en-AU" dirty="0">
                <a:hlinkClick r:id="rId9" action="ppaction://hlinkfile" tooltip="Pavement engineering"/>
              </a:rPr>
              <a:t>Pavement engineering</a:t>
            </a:r>
            <a:r>
              <a:rPr lang="en-AU" dirty="0"/>
              <a:t> (</a:t>
            </a:r>
            <a:r>
              <a:rPr lang="en-AU" dirty="0">
                <a:solidFill>
                  <a:srgbClr val="FF3399"/>
                </a:solidFill>
              </a:rPr>
              <a:t>semi-</a:t>
            </a:r>
            <a:r>
              <a:rPr lang="en-AU" dirty="0" err="1">
                <a:solidFill>
                  <a:srgbClr val="FF3399"/>
                </a:solidFill>
              </a:rPr>
              <a:t>trallors</a:t>
            </a:r>
            <a:r>
              <a:rPr lang="en-AU" dirty="0">
                <a:solidFill>
                  <a:srgbClr val="FF3399"/>
                </a:solidFill>
              </a:rPr>
              <a:t> in WA, heat and frequency, mix traffic)</a:t>
            </a:r>
          </a:p>
          <a:p>
            <a:pPr>
              <a:defRPr/>
            </a:pPr>
            <a:r>
              <a:rPr lang="en-AU" dirty="0">
                <a:hlinkClick r:id="rId10" action="ppaction://hlinkfile" tooltip="Principles of Intelligent Urbanism"/>
              </a:rPr>
              <a:t>Principles of Intelligent Urbanism</a:t>
            </a:r>
            <a:endParaRPr lang="en-AU" dirty="0"/>
          </a:p>
          <a:p>
            <a:pPr>
              <a:defRPr/>
            </a:pPr>
            <a:r>
              <a:rPr lang="en-AU" dirty="0">
                <a:hlinkClick r:id="rId3" action="ppaction://hlinkfile" tooltip="Space syntax"/>
              </a:rPr>
              <a:t>Space syntax</a:t>
            </a:r>
            <a:r>
              <a:rPr lang="en-AU" dirty="0"/>
              <a:t> (pedestrian and vehicular analysis using similar</a:t>
            </a:r>
            <a:br>
              <a:rPr lang="en-AU" dirty="0"/>
            </a:br>
            <a:r>
              <a:rPr lang="en-AU" dirty="0"/>
              <a:t>techniques to standard transportation engineering)</a:t>
            </a:r>
          </a:p>
          <a:p>
            <a:pPr>
              <a:defRPr/>
            </a:pPr>
            <a:r>
              <a:rPr lang="en-AU" dirty="0">
                <a:hlinkClick r:id="rId4" action="ppaction://hlinkfile" tooltip="Transportation forecasting"/>
              </a:rPr>
              <a:t>Transportation forecasting</a:t>
            </a:r>
            <a:endParaRPr lang="en-AU" dirty="0"/>
          </a:p>
          <a:p>
            <a:pPr>
              <a:defRPr/>
            </a:pPr>
            <a:r>
              <a:rPr lang="en-AU" dirty="0">
                <a:hlinkClick r:id="rId5" action="ppaction://hlinkfile" tooltip="Transportation planning"/>
              </a:rPr>
              <a:t>Transportation planning</a:t>
            </a:r>
            <a:endParaRPr lang="en-AU" dirty="0"/>
          </a:p>
          <a:p>
            <a:pPr>
              <a:defRPr/>
            </a:pPr>
            <a:r>
              <a:rPr lang="en-AU" dirty="0">
                <a:hlinkClick r:id="rId6" action="ppaction://hlinkfile" tooltip="Utility cycling"/>
              </a:rPr>
              <a:t>Utility cycling</a:t>
            </a:r>
            <a:endParaRPr lang="en-AU" dirty="0"/>
          </a:p>
          <a:p>
            <a:pPr>
              <a:buFont typeface="Arial" pitchFamily="34" charset="0"/>
              <a:buNone/>
              <a:defRPr/>
            </a:pPr>
            <a:endParaRPr lang="en-AU" dirty="0">
              <a:solidFill>
                <a:srgbClr val="FF3399"/>
              </a:solidFill>
            </a:endParaRPr>
          </a:p>
          <a:p>
            <a:pPr>
              <a:defRPr/>
            </a:pPr>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22D94A49-5366-468A-A387-195E0CB0A21C}"/>
              </a:ext>
            </a:extLst>
          </p:cNvPr>
          <p:cNvSpPr>
            <a:spLocks noGrp="1"/>
          </p:cNvSpPr>
          <p:nvPr>
            <p:ph type="dt" sz="half" idx="10"/>
          </p:nvPr>
        </p:nvSpPr>
        <p:spPr>
          <a:xfrm>
            <a:off x="6248400" y="6208776"/>
            <a:ext cx="2133600" cy="365125"/>
          </a:xfrm>
          <a:prstGeom prst="rect">
            <a:avLst/>
          </a:prstGeom>
        </p:spPr>
        <p:txBody>
          <a:bodyPr/>
          <a:lstStyle/>
          <a:p>
            <a:fld id="{3C6D6219-DCAC-4F04-91C2-9C2926F94FDD}" type="datetime1">
              <a:rPr lang="en-US" smtClean="0"/>
              <a:t>8/17/2020</a:t>
            </a:fld>
            <a:endParaRPr lang="en-US" dirty="0"/>
          </a:p>
        </p:txBody>
      </p:sp>
      <p:sp>
        <p:nvSpPr>
          <p:cNvPr id="12" name="Footer Placeholder 4">
            <a:extLst>
              <a:ext uri="{FF2B5EF4-FFF2-40B4-BE49-F238E27FC236}">
                <a16:creationId xmlns:a16="http://schemas.microsoft.com/office/drawing/2014/main" id="{A569D45D-7B21-4406-9F80-DE0C01603BC6}"/>
              </a:ext>
            </a:extLst>
          </p:cNvPr>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13" name="Slide Number Placeholder 5">
            <a:extLst>
              <a:ext uri="{FF2B5EF4-FFF2-40B4-BE49-F238E27FC236}">
                <a16:creationId xmlns:a16="http://schemas.microsoft.com/office/drawing/2014/main" id="{FDF76133-D50F-46DF-B9A3-34ABAB1CDC30}"/>
              </a:ext>
            </a:extLst>
          </p:cNvPr>
          <p:cNvSpPr>
            <a:spLocks noGrp="1"/>
          </p:cNvSpPr>
          <p:nvPr>
            <p:ph type="sldNum" sz="quarter" idx="12"/>
          </p:nvPr>
        </p:nvSpPr>
        <p:spPr>
          <a:xfrm>
            <a:off x="8305800" y="6340475"/>
            <a:ext cx="762000" cy="365125"/>
          </a:xfrm>
          <a:prstGeom prst="rect">
            <a:avLst/>
          </a:prstGeom>
        </p:spPr>
        <p:txBody>
          <a:bodyPr/>
          <a:lstStyle>
            <a:lvl1pPr algn="r">
              <a:defRPr sz="1200">
                <a:latin typeface="Calibri" pitchFamily="34" charset="0"/>
              </a:defRPr>
            </a:lvl1pPr>
          </a:lstStyle>
          <a:p>
            <a:fld id="{4556B232-9F89-4083-B3BB-DDC8E5903F80}" type="slidenum">
              <a:rPr lang="en-US" smtClean="0"/>
              <a:pPr/>
              <a:t>‹#›</a:t>
            </a:fld>
            <a:endParaRPr lang="en-US" dirty="0"/>
          </a:p>
        </p:txBody>
      </p:sp>
      <p:pic>
        <p:nvPicPr>
          <p:cNvPr id="14" name="Picture 13">
            <a:extLst>
              <a:ext uri="{FF2B5EF4-FFF2-40B4-BE49-F238E27FC236}">
                <a16:creationId xmlns:a16="http://schemas.microsoft.com/office/drawing/2014/main" id="{B1B8D7D6-E99E-419C-BC71-CBE49331F5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00" y="6229477"/>
            <a:ext cx="8551200" cy="95123"/>
          </a:xfrm>
          <a:prstGeom prst="rect">
            <a:avLst/>
          </a:prstGeom>
        </p:spPr>
      </p:pic>
      <p:pic>
        <p:nvPicPr>
          <p:cNvPr id="18" name="Picture 17">
            <a:extLst>
              <a:ext uri="{FF2B5EF4-FFF2-40B4-BE49-F238E27FC236}">
                <a16:creationId xmlns:a16="http://schemas.microsoft.com/office/drawing/2014/main" id="{A2042557-D54F-4576-AD21-2459D5FE2B0E}"/>
              </a:ext>
            </a:extLst>
          </p:cNvPr>
          <p:cNvPicPr>
            <a:picLocks noChangeAspect="1"/>
          </p:cNvPicPr>
          <p:nvPr userDrawn="1"/>
        </p:nvPicPr>
        <p:blipFill>
          <a:blip r:embed="rId3"/>
          <a:stretch>
            <a:fillRect/>
          </a:stretch>
        </p:blipFill>
        <p:spPr>
          <a:xfrm>
            <a:off x="0" y="0"/>
            <a:ext cx="9144000" cy="187838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prstGeom prst="rect">
            <a:avLst/>
          </a:prstGeo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0392" y="3505200"/>
            <a:ext cx="7391400" cy="804862"/>
          </a:xfrm>
          <a:prstGeom prst="rect">
            <a:avLst/>
          </a:prstGeo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248400" y="6208776"/>
            <a:ext cx="2133600" cy="365125"/>
          </a:xfrm>
          <a:prstGeom prst="rect">
            <a:avLst/>
          </a:prstGeom>
        </p:spPr>
        <p:txBody>
          <a:bodyPr/>
          <a:lstStyle/>
          <a:p>
            <a:fld id="{21639BDA-78A8-4727-992F-535D89FA5441}" type="datetime1">
              <a:rPr lang="en-US" smtClean="0"/>
              <a:t>8/17/2020</a:t>
            </a:fld>
            <a:endParaRPr lang="en-US" dirty="0"/>
          </a:p>
        </p:txBody>
      </p:sp>
      <p:sp>
        <p:nvSpPr>
          <p:cNvPr id="6" name="Footer Placeholder 5"/>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a:prstGeom prst="rect">
            <a:avLst/>
          </a:prstGeo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C081E745-2A74-440D-BD69-F178C2AFF74F}" type="datetime1">
              <a:rPr lang="en-US" smtClean="0"/>
              <a:t>8/17/2020</a:t>
            </a:fld>
            <a:endParaRPr lang="en-US" dirty="0"/>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a:prstGeom prst="rect">
            <a:avLst/>
          </a:prstGeo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9DB405C4-E77F-48DE-BC4E-095C275BDB8E}" type="datetime1">
              <a:rPr lang="en-US" smtClean="0"/>
              <a:t>8/17/2020</a:t>
            </a:fld>
            <a:endParaRPr lang="en-US" dirty="0"/>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15" name="Rectangle 6"/>
          <p:cNvSpPr>
            <a:spLocks noChangeArrowheads="1"/>
          </p:cNvSpPr>
          <p:nvPr userDrawn="1"/>
        </p:nvSpPr>
        <p:spPr bwMode="auto">
          <a:xfrm>
            <a:off x="8215338" y="6546850"/>
            <a:ext cx="785818" cy="276225"/>
          </a:xfrm>
          <a:prstGeom prst="rect">
            <a:avLst/>
          </a:prstGeom>
          <a:noFill/>
          <a:ln w="9525">
            <a:noFill/>
            <a:miter lim="800000"/>
            <a:headEnd/>
            <a:tailEnd/>
          </a:ln>
          <a:effectLst/>
        </p:spPr>
        <p:txBody>
          <a:bodyPr wrap="square" lIns="91420" tIns="45711" rIns="91420" bIns="45711">
            <a:spAutoFit/>
          </a:bodyPr>
          <a:lstStyle/>
          <a:p>
            <a:pPr defTabSz="914400" hangingPunct="1">
              <a:lnSpc>
                <a:spcPct val="100000"/>
              </a:lnSpc>
              <a:buClrTx/>
              <a:buSzTx/>
              <a:buFontTx/>
              <a:buNone/>
              <a:defRPr/>
            </a:pPr>
            <a:fld id="{2F0C9861-87F4-4D46-910D-37EC218DD36D}" type="slidenum">
              <a:rPr lang="de-DE" sz="1200" smtClean="0">
                <a:latin typeface="Arial" charset="0"/>
              </a:rPr>
              <a:pPr defTabSz="914400" hangingPunct="1">
                <a:lnSpc>
                  <a:spcPct val="100000"/>
                </a:lnSpc>
                <a:buClrTx/>
                <a:buSzTx/>
                <a:buFontTx/>
                <a:buNone/>
                <a:defRPr/>
              </a:pPr>
              <a:t>‹#›</a:t>
            </a:fld>
            <a:r>
              <a:rPr lang="de-DE" sz="1200" dirty="0">
                <a:latin typeface="Arial" charset="0"/>
              </a:rPr>
              <a:t> </a:t>
            </a:r>
          </a:p>
        </p:txBody>
      </p:sp>
    </p:spTree>
    <p:extLst>
      <p:ext uri="{BB962C8B-B14F-4D97-AF65-F5344CB8AC3E}">
        <p14:creationId xmlns:p14="http://schemas.microsoft.com/office/powerpoint/2010/main" val="402924387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420100" y="6492875"/>
            <a:ext cx="762000" cy="365125"/>
          </a:xfrm>
          <a:prstGeom prst="rect">
            <a:avLst/>
          </a:prstGeom>
        </p:spPr>
        <p:txBody>
          <a:bodyPr/>
          <a:lstStyle>
            <a:lvl1pPr algn="r">
              <a:defRPr sz="1200">
                <a:latin typeface="Calibri" pitchFamily="34" charset="0"/>
              </a:defRPr>
            </a:lvl1pPr>
          </a:lstStyle>
          <a:p>
            <a:fld id="{4556B232-9F89-4083-B3BB-DDC8E5903F80}" type="slidenum">
              <a:rPr lang="en-US" smtClean="0"/>
              <a:pPr/>
              <a:t>‹#›</a:t>
            </a:fld>
            <a:endParaRPr lang="en-US" dirty="0"/>
          </a:p>
        </p:txBody>
      </p:sp>
      <p:sp>
        <p:nvSpPr>
          <p:cNvPr id="9" name="Title 1"/>
          <p:cNvSpPr>
            <a:spLocks noGrp="1"/>
          </p:cNvSpPr>
          <p:nvPr>
            <p:ph type="title"/>
          </p:nvPr>
        </p:nvSpPr>
        <p:spPr>
          <a:xfrm>
            <a:off x="228600" y="546652"/>
            <a:ext cx="8690112" cy="1066800"/>
          </a:xfrm>
          <a:ln>
            <a:solidFill>
              <a:srgbClr val="00682F"/>
            </a:solidFill>
          </a:ln>
        </p:spPr>
        <p:txBody>
          <a:bodyPr/>
          <a:lstStyle/>
          <a:p>
            <a:endParaRPr lang="en-US" dirty="0"/>
          </a:p>
        </p:txBody>
      </p:sp>
      <p:sp>
        <p:nvSpPr>
          <p:cNvPr id="10" name="Content Placeholder 2"/>
          <p:cNvSpPr>
            <a:spLocks noGrp="1"/>
          </p:cNvSpPr>
          <p:nvPr>
            <p:ph idx="1"/>
          </p:nvPr>
        </p:nvSpPr>
        <p:spPr>
          <a:xfrm>
            <a:off x="228600" y="1865244"/>
            <a:ext cx="8690112" cy="4687956"/>
          </a:xfrm>
          <a:prstGeom prst="rect">
            <a:avLst/>
          </a:prstGeom>
          <a:ln>
            <a:solidFill>
              <a:srgbClr val="00682F"/>
            </a:solidFill>
          </a:ln>
        </p:spPr>
        <p:txBody>
          <a:bodyPr/>
          <a:lstStyle/>
          <a:p>
            <a:pPr marL="457200" indent="-457200">
              <a:lnSpc>
                <a:spcPct val="100000"/>
              </a:lnSpc>
              <a:buClr>
                <a:srgbClr val="009E47"/>
              </a:buClr>
              <a:buFont typeface="Arial" pitchFamily="34" charset="0"/>
              <a:buChar char="•"/>
            </a:pPr>
            <a:r>
              <a:rPr lang="en-US" dirty="0"/>
              <a:t>Add text here</a:t>
            </a:r>
          </a:p>
          <a:p>
            <a:pPr marL="1051560" lvl="1" indent="-457200">
              <a:lnSpc>
                <a:spcPct val="100000"/>
              </a:lnSpc>
              <a:buClr>
                <a:srgbClr val="009E47"/>
              </a:buClr>
            </a:pPr>
            <a:r>
              <a:rPr lang="en-US" dirty="0"/>
              <a:t>Add text here</a:t>
            </a:r>
          </a:p>
          <a:p>
            <a:pPr marL="1600200" lvl="3" indent="-457200">
              <a:lnSpc>
                <a:spcPct val="100000"/>
              </a:lnSpc>
              <a:buClr>
                <a:srgbClr val="009E47"/>
              </a:buClr>
            </a:pPr>
            <a:r>
              <a:rPr lang="en-US" dirty="0"/>
              <a:t>Add text here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152400"/>
            <a:ext cx="8686800" cy="228600"/>
          </a:xfrm>
          <a:prstGeom prst="rect">
            <a:avLst/>
          </a:prstGeom>
        </p:spPr>
      </p:pic>
      <p:pic>
        <p:nvPicPr>
          <p:cNvPr id="8" name="Picture 7" descr="A close up of a logo&#10;&#10;Description automatically generated">
            <a:extLst>
              <a:ext uri="{FF2B5EF4-FFF2-40B4-BE49-F238E27FC236}">
                <a16:creationId xmlns:a16="http://schemas.microsoft.com/office/drawing/2014/main" id="{84491B1F-C9AD-456B-9AF6-81B7BFBC22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90504" y="5835259"/>
            <a:ext cx="2133600" cy="657616"/>
          </a:xfrm>
          <a:prstGeom prst="rect">
            <a:avLst/>
          </a:prstGeom>
        </p:spPr>
      </p:pic>
    </p:spTree>
    <p:extLst>
      <p:ext uri="{BB962C8B-B14F-4D97-AF65-F5344CB8AC3E}">
        <p14:creationId xmlns:p14="http://schemas.microsoft.com/office/powerpoint/2010/main" val="4121048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48400" y="6208776"/>
            <a:ext cx="2133600" cy="365125"/>
          </a:xfrm>
          <a:prstGeom prst="rect">
            <a:avLst/>
          </a:prstGeom>
        </p:spPr>
        <p:txBody>
          <a:bodyPr/>
          <a:lstStyle/>
          <a:p>
            <a:fld id="{1D71124D-554D-4C0B-B1A2-AAF5AA8D43BE}" type="datetime1">
              <a:rPr lang="en-US" smtClean="0"/>
              <a:t>8/17/2020</a:t>
            </a:fld>
            <a:endParaRPr lang="en-US" dirty="0"/>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2000" y="6492875"/>
            <a:ext cx="762000" cy="365125"/>
          </a:xfrm>
          <a:prstGeom prst="rect">
            <a:avLst/>
          </a:prstGeom>
        </p:spPr>
        <p:txBody>
          <a:bodyPr/>
          <a:lstStyle>
            <a:lvl1pPr algn="r">
              <a:defRPr sz="1000"/>
            </a:lvl1pPr>
          </a:lstStyle>
          <a:p>
            <a:fld id="{4556B232-9F89-4083-B3BB-DDC8E5903F80}" type="slidenum">
              <a:rPr lang="en-US" smtClean="0"/>
              <a:pPr/>
              <a:t>‹#›</a:t>
            </a:fld>
            <a:endParaRPr lang="en-US" dirty="0"/>
          </a:p>
        </p:txBody>
      </p:sp>
      <p:sp>
        <p:nvSpPr>
          <p:cNvPr id="9" name="Title 1"/>
          <p:cNvSpPr>
            <a:spLocks noGrp="1"/>
          </p:cNvSpPr>
          <p:nvPr>
            <p:ph type="title"/>
          </p:nvPr>
        </p:nvSpPr>
        <p:spPr>
          <a:xfrm>
            <a:off x="228600" y="546652"/>
            <a:ext cx="8690112" cy="1066800"/>
          </a:xfrm>
          <a:ln>
            <a:solidFill>
              <a:srgbClr val="00682F"/>
            </a:solidFill>
          </a:ln>
        </p:spPr>
        <p:txBody>
          <a:bodyPr/>
          <a:lstStyle/>
          <a:p>
            <a:endParaRPr lang="en-US" dirty="0"/>
          </a:p>
        </p:txBody>
      </p:sp>
      <p:sp>
        <p:nvSpPr>
          <p:cNvPr id="10" name="Content Placeholder 2"/>
          <p:cNvSpPr>
            <a:spLocks noGrp="1"/>
          </p:cNvSpPr>
          <p:nvPr>
            <p:ph idx="1"/>
          </p:nvPr>
        </p:nvSpPr>
        <p:spPr>
          <a:xfrm>
            <a:off x="228600" y="1865244"/>
            <a:ext cx="8690112" cy="4687956"/>
          </a:xfrm>
          <a:prstGeom prst="rect">
            <a:avLst/>
          </a:prstGeom>
          <a:ln>
            <a:solidFill>
              <a:srgbClr val="00682F"/>
            </a:solidFill>
          </a:ln>
        </p:spPr>
        <p:txBody>
          <a:bodyPr/>
          <a:lstStyle/>
          <a:p>
            <a:pPr marL="457200" indent="-457200">
              <a:lnSpc>
                <a:spcPct val="100000"/>
              </a:lnSpc>
              <a:buClr>
                <a:srgbClr val="009E47"/>
              </a:buClr>
              <a:buFont typeface="Arial" pitchFamily="34" charset="0"/>
              <a:buChar char="•"/>
            </a:pPr>
            <a:r>
              <a:rPr lang="en-US" dirty="0"/>
              <a:t>Add text here</a:t>
            </a:r>
          </a:p>
          <a:p>
            <a:pPr marL="1051560" lvl="1" indent="-457200">
              <a:lnSpc>
                <a:spcPct val="100000"/>
              </a:lnSpc>
              <a:buClr>
                <a:srgbClr val="009E47"/>
              </a:buClr>
            </a:pPr>
            <a:r>
              <a:rPr lang="en-US" dirty="0"/>
              <a:t>Add text here</a:t>
            </a:r>
          </a:p>
          <a:p>
            <a:pPr marL="1600200" lvl="3" indent="-457200">
              <a:lnSpc>
                <a:spcPct val="100000"/>
              </a:lnSpc>
              <a:buClr>
                <a:srgbClr val="009E47"/>
              </a:buClr>
            </a:pPr>
            <a:r>
              <a:rPr lang="en-US" dirty="0"/>
              <a:t>Add text here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152400"/>
            <a:ext cx="8686800" cy="228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a:prstGeom prst="rect">
            <a:avLst/>
          </a:prstGeo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FF706E20-AA9A-40C3-BC12-80CB9880005F}" type="datetime1">
              <a:rPr lang="en-US" smtClean="0"/>
              <a:t>8/17/2020</a:t>
            </a:fld>
            <a:endParaRPr lang="en-US" dirty="0"/>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48400" y="6208776"/>
            <a:ext cx="2133600" cy="365125"/>
          </a:xfrm>
          <a:prstGeom prst="rect">
            <a:avLst/>
          </a:prstGeom>
        </p:spPr>
        <p:txBody>
          <a:bodyPr/>
          <a:lstStyle/>
          <a:p>
            <a:fld id="{A56D5952-39A4-45C4-BB56-78D748AB7B22}" type="datetime1">
              <a:rPr lang="en-US" smtClean="0"/>
              <a:t>8/17/2020</a:t>
            </a:fld>
            <a:endParaRPr lang="en-US" dirty="0"/>
          </a:p>
        </p:txBody>
      </p:sp>
      <p:sp>
        <p:nvSpPr>
          <p:cNvPr id="6" name="Footer Placeholder 5"/>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a:prstGeom prst="rect">
            <a:avLst/>
          </a:prstGeo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a:prstGeom prst="rect">
            <a:avLst/>
          </a:prstGeo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a:prstGeom prst="rect">
            <a:avLst/>
          </a:prstGeo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a:prstGeom prst="rect">
            <a:avLst/>
          </a:prstGeo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48400" y="6208776"/>
            <a:ext cx="2133600" cy="365125"/>
          </a:xfrm>
          <a:prstGeom prst="rect">
            <a:avLst/>
          </a:prstGeom>
        </p:spPr>
        <p:txBody>
          <a:bodyPr/>
          <a:lstStyle/>
          <a:p>
            <a:fld id="{872E00DA-1BD3-4C2E-8BE4-D997AC6D1ACF}" type="datetime1">
              <a:rPr lang="en-US" smtClean="0"/>
              <a:t>8/17/2020</a:t>
            </a:fld>
            <a:endParaRPr lang="en-US" dirty="0"/>
          </a:p>
        </p:txBody>
      </p:sp>
      <p:sp>
        <p:nvSpPr>
          <p:cNvPr id="8" name="Footer Placeholder 7"/>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48400" y="6208776"/>
            <a:ext cx="2133600" cy="365125"/>
          </a:xfrm>
          <a:prstGeom prst="rect">
            <a:avLst/>
          </a:prstGeom>
        </p:spPr>
        <p:txBody>
          <a:bodyPr/>
          <a:lstStyle/>
          <a:p>
            <a:fld id="{60A3CD01-0529-4B46-B304-875195537CB4}" type="datetime1">
              <a:rPr lang="en-US" smtClean="0"/>
              <a:t>8/17/2020</a:t>
            </a:fld>
            <a:endParaRPr lang="en-US" dirty="0"/>
          </a:p>
        </p:txBody>
      </p:sp>
      <p:sp>
        <p:nvSpPr>
          <p:cNvPr id="4" name="Footer Placeholder 3"/>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48400" y="6208776"/>
            <a:ext cx="2133600" cy="365125"/>
          </a:xfrm>
          <a:prstGeom prst="rect">
            <a:avLst/>
          </a:prstGeom>
        </p:spPr>
        <p:txBody>
          <a:bodyPr/>
          <a:lstStyle/>
          <a:p>
            <a:fld id="{02B2A6FD-4015-4FDF-9DDE-F59537F534D3}" type="datetime1">
              <a:rPr lang="en-US" smtClean="0"/>
              <a:t>8/17/2020</a:t>
            </a:fld>
            <a:endParaRPr lang="en-US" dirty="0"/>
          </a:p>
        </p:txBody>
      </p:sp>
      <p:sp>
        <p:nvSpPr>
          <p:cNvPr id="3" name="Footer Placeholder 2"/>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a:prstGeom prst="rect">
            <a:avLst/>
          </a:prstGeo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a:prstGeom prst="rect">
            <a:avLst/>
          </a:prstGeo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248400" y="6208776"/>
            <a:ext cx="2133600" cy="365125"/>
          </a:xfrm>
          <a:prstGeom prst="rect">
            <a:avLst/>
          </a:prstGeom>
        </p:spPr>
        <p:txBody>
          <a:bodyPr/>
          <a:lstStyle/>
          <a:p>
            <a:fld id="{BE8CDF3E-997F-4921-BC27-CA00D4C67302}" type="datetime1">
              <a:rPr lang="en-US" smtClean="0"/>
              <a:t>8/17/2020</a:t>
            </a:fld>
            <a:endParaRPr lang="en-US" dirty="0"/>
          </a:p>
        </p:txBody>
      </p:sp>
      <p:sp>
        <p:nvSpPr>
          <p:cNvPr id="6" name="Footer Placeholder 5"/>
          <p:cNvSpPr>
            <a:spLocks noGrp="1"/>
          </p:cNvSpPr>
          <p:nvPr>
            <p:ph type="ftr" sz="quarter" idx="11"/>
          </p:nvPr>
        </p:nvSpPr>
        <p:spPr>
          <a:xfrm>
            <a:off x="761999" y="6208776"/>
            <a:ext cx="4873869"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90000"/>
            <a:duotone>
              <a:schemeClr val="bg1">
                <a:shade val="20000"/>
                <a:satMod val="350000"/>
                <a:lumMod val="125000"/>
              </a:schemeClr>
              <a:schemeClr val="bg1">
                <a:tint val="90000"/>
                <a:satMod val="25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533400"/>
            <a:ext cx="8690112" cy="1066800"/>
          </a:xfrm>
          <a:prstGeom prst="rect">
            <a:avLst/>
          </a:prstGeom>
        </p:spPr>
        <p:txBody>
          <a:bodyPr vert="horz" lIns="91440" tIns="45720" rIns="91440" bIns="45720" rtlCol="0" anchor="b" anchorCtr="0">
            <a:normAutofit/>
          </a:bodyPr>
          <a:lstStyle/>
          <a:p>
            <a:r>
              <a:rPr lang="en-US" dirty="0"/>
              <a:t>Click to edit Master title style</a:t>
            </a:r>
          </a:p>
        </p:txBody>
      </p:sp>
      <p:sp>
        <p:nvSpPr>
          <p:cNvPr id="9" name="Rectangle 8"/>
          <p:cNvSpPr/>
          <p:nvPr/>
        </p:nvSpPr>
        <p:spPr>
          <a:xfrm>
            <a:off x="777240" y="6525768"/>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4" r:id="rId13"/>
  </p:sldLayoutIdLst>
  <p:hf hdr="0" ftr="0" dt="0"/>
  <p:txStyles>
    <p:titleStyle>
      <a:lvl1pPr algn="ctr" defTabSz="914400" rtl="0" eaLnBrk="1" latinLnBrk="0" hangingPunct="1">
        <a:spcBef>
          <a:spcPct val="0"/>
        </a:spcBef>
        <a:buNone/>
        <a:defRPr sz="4000" kern="1200">
          <a:solidFill>
            <a:srgbClr val="005828"/>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50000"/>
        </a:lnSpc>
        <a:spcBef>
          <a:spcPts val="600"/>
        </a:spcBef>
        <a:spcAft>
          <a:spcPts val="600"/>
        </a:spcAft>
        <a:buClr>
          <a:srgbClr val="007033"/>
        </a:buClr>
        <a:buFont typeface="Arial" pitchFamily="34" charset="0"/>
        <a:buNone/>
        <a:defRPr sz="2400" kern="200" spc="0">
          <a:solidFill>
            <a:schemeClr val="tx2"/>
          </a:solidFill>
          <a:latin typeface="Calibri" pitchFamily="34" charset="0"/>
          <a:ea typeface="+mn-ea"/>
          <a:cs typeface="Calibri" pitchFamily="34" charset="0"/>
        </a:defRPr>
      </a:lvl1pPr>
      <a:lvl2pPr marL="594360" indent="-274320" algn="l" defTabSz="914400" rtl="0" eaLnBrk="1" latinLnBrk="0" hangingPunct="1">
        <a:lnSpc>
          <a:spcPct val="150000"/>
        </a:lnSpc>
        <a:spcBef>
          <a:spcPts val="600"/>
        </a:spcBef>
        <a:spcAft>
          <a:spcPts val="600"/>
        </a:spcAft>
        <a:buClr>
          <a:srgbClr val="007033"/>
        </a:buClr>
        <a:buFont typeface="Arial" pitchFamily="34" charset="0"/>
        <a:buChar char="•"/>
        <a:defRPr sz="2200" kern="200" spc="0">
          <a:solidFill>
            <a:schemeClr val="tx2"/>
          </a:solidFill>
          <a:latin typeface="Calibri" pitchFamily="34" charset="0"/>
          <a:ea typeface="+mn-ea"/>
          <a:cs typeface="Calibri" pitchFamily="34" charset="0"/>
        </a:defRPr>
      </a:lvl2pPr>
      <a:lvl3pPr marL="868680" indent="-228600" algn="l" defTabSz="914400" rtl="0" eaLnBrk="1" latinLnBrk="0" hangingPunct="1">
        <a:lnSpc>
          <a:spcPct val="150000"/>
        </a:lnSpc>
        <a:spcBef>
          <a:spcPts val="600"/>
        </a:spcBef>
        <a:spcAft>
          <a:spcPts val="600"/>
        </a:spcAft>
        <a:buClr>
          <a:srgbClr val="007033"/>
        </a:buClr>
        <a:buFont typeface="Arial" pitchFamily="34" charset="0"/>
        <a:buChar char="•"/>
        <a:defRPr sz="2000" kern="200" spc="0">
          <a:solidFill>
            <a:schemeClr val="tx2"/>
          </a:solidFill>
          <a:latin typeface="Calibri" pitchFamily="34" charset="0"/>
          <a:ea typeface="+mn-ea"/>
          <a:cs typeface="Calibri" pitchFamily="34" charset="0"/>
        </a:defRPr>
      </a:lvl3pPr>
      <a:lvl4pPr marL="11430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a:solidFill>
            <a:schemeClr val="tx2"/>
          </a:solidFill>
          <a:latin typeface="Calibri" pitchFamily="34" charset="0"/>
          <a:ea typeface="+mn-ea"/>
          <a:cs typeface="Calibri" pitchFamily="34" charset="0"/>
        </a:defRPr>
      </a:lvl4pPr>
      <a:lvl5pPr marL="13716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baseline="0">
          <a:solidFill>
            <a:schemeClr val="tx2"/>
          </a:solidFill>
          <a:latin typeface="Calibri" pitchFamily="34" charset="0"/>
          <a:ea typeface="+mn-ea"/>
          <a:cs typeface="Calibri"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jpe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hyperlink" Target="https://solutionexplorer.sap.com/solexp/ui/vlm/i_defsecur/vlm/i_defsecur-ind-i_defsecur" TargetMode="External"/><Relationship Id="rId7"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hyperlink" Target="https://solutionexplorer.sap.com/solexp/ui/vlm/i_defsecur/vlm/i_defsecur-ind-i_defsecur" TargetMode="External"/><Relationship Id="rId7"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9.png"/><Relationship Id="rId9" Type="http://schemas.openxmlformats.org/officeDocument/2006/relationships/image" Target="../media/image4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image" Target="../media/image43.jpeg"/><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0"/>
            <a:duotone>
              <a:schemeClr val="bg1">
                <a:shade val="20000"/>
                <a:satMod val="350000"/>
                <a:lumMod val="125000"/>
              </a:schemeClr>
              <a:schemeClr val="bg1">
                <a:tint val="90000"/>
                <a:satMod val="250000"/>
              </a:schemeClr>
            </a:duotone>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620000" y="5687568"/>
            <a:ext cx="762000" cy="365125"/>
          </a:xfrm>
          <a:prstGeom prst="rect">
            <a:avLst/>
          </a:prstGeom>
        </p:spPr>
        <p:txBody>
          <a:bodyPr/>
          <a:lstStyle/>
          <a:p>
            <a:fld id="{4556B232-9F89-4083-B3BB-DDC8E5903F80}" type="slidenum">
              <a:rPr lang="en-US" smtClean="0"/>
              <a:t>1</a:t>
            </a:fld>
            <a:endParaRPr lang="en-US" dirty="0"/>
          </a:p>
        </p:txBody>
      </p:sp>
      <p:sp>
        <p:nvSpPr>
          <p:cNvPr id="5" name="Title 1">
            <a:extLst>
              <a:ext uri="{FF2B5EF4-FFF2-40B4-BE49-F238E27FC236}">
                <a16:creationId xmlns:a16="http://schemas.microsoft.com/office/drawing/2014/main" id="{C67D8677-6B0F-4DBA-B329-85FF47DFF796}"/>
              </a:ext>
            </a:extLst>
          </p:cNvPr>
          <p:cNvSpPr txBox="1">
            <a:spLocks/>
          </p:cNvSpPr>
          <p:nvPr/>
        </p:nvSpPr>
        <p:spPr>
          <a:xfrm>
            <a:off x="126229" y="2895600"/>
            <a:ext cx="8891541" cy="1676400"/>
          </a:xfrm>
          <a:prstGeom prst="rect">
            <a:avLst/>
          </a:prstGeom>
        </p:spPr>
        <p:txBody>
          <a:bodyPr vert="horz" lIns="91440" tIns="45720" rIns="91440" bIns="45720" rtlCol="0" anchor="b" anchorCtr="0">
            <a:normAutofit fontScale="82500" lnSpcReduction="20000"/>
          </a:bodyPr>
          <a:lstStyle>
            <a:lvl1pPr algn="ctr" defTabSz="914400" rtl="0" eaLnBrk="1" latinLnBrk="0" hangingPunct="1">
              <a:spcBef>
                <a:spcPct val="0"/>
              </a:spcBef>
              <a:buNone/>
              <a:defRPr sz="4000" kern="1200">
                <a:solidFill>
                  <a:srgbClr val="005828"/>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dirty="0"/>
              <a:t>Week 7 – Lecture Notes</a:t>
            </a:r>
          </a:p>
          <a:p>
            <a:pPr algn="l"/>
            <a:br>
              <a:rPr lang="en-US" altLang="zh-CN" sz="3500" b="1" dirty="0"/>
            </a:br>
            <a:endParaRPr lang="en-AU" sz="1800" b="0" i="0" u="none" strike="noStrike" baseline="0" dirty="0">
              <a:solidFill>
                <a:srgbClr val="000000"/>
              </a:solidFill>
              <a:latin typeface="Calibri" panose="020F0502020204030204" pitchFamily="34" charset="0"/>
            </a:endParaRPr>
          </a:p>
          <a:p>
            <a:r>
              <a:rPr lang="en-AU" sz="1800" b="0" i="0" u="none" strike="noStrike" baseline="0" dirty="0">
                <a:solidFill>
                  <a:srgbClr val="000000"/>
                </a:solidFill>
                <a:latin typeface="Calibri" panose="020F0502020204030204" pitchFamily="34" charset="0"/>
              </a:rPr>
              <a:t> </a:t>
            </a:r>
            <a:r>
              <a:rPr lang="en-AU" sz="4700" b="1" i="0" u="none" strike="noStrike" baseline="0" dirty="0">
                <a:solidFill>
                  <a:srgbClr val="00582A"/>
                </a:solidFill>
                <a:latin typeface="Calibri" panose="020F0502020204030204" pitchFamily="34" charset="0"/>
              </a:rPr>
              <a:t>Find data to answer business questions </a:t>
            </a:r>
            <a:r>
              <a:rPr lang="en-AU" sz="1800" b="0" i="0" u="none" strike="noStrike" baseline="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284447361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0"/>
            <a:ext cx="8153399" cy="1143000"/>
          </a:xfrm>
          <a:ln>
            <a:noFill/>
          </a:ln>
        </p:spPr>
        <p:txBody>
          <a:bodyPr>
            <a:normAutofit/>
          </a:bodyPr>
          <a:lstStyle/>
          <a:p>
            <a:pPr algn="r"/>
            <a:r>
              <a:rPr lang="en-US" sz="3600" b="1" i="1" dirty="0">
                <a:ea typeface="Tahoma" pitchFamily="34" charset="0"/>
                <a:cs typeface="Tahoma" pitchFamily="34" charset="0"/>
              </a:rPr>
              <a:t>Why we have to find the data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410856"/>
            <a:ext cx="7848600" cy="206542"/>
          </a:xfrm>
          <a:prstGeom prst="rect">
            <a:avLst/>
          </a:prstGeom>
        </p:spPr>
      </p:pic>
      <p:sp>
        <p:nvSpPr>
          <p:cNvPr id="5" name="Slide Number Placeholder 4"/>
          <p:cNvSpPr>
            <a:spLocks noGrp="1"/>
          </p:cNvSpPr>
          <p:nvPr>
            <p:ph type="sldNum" sz="quarter" idx="12"/>
          </p:nvPr>
        </p:nvSpPr>
        <p:spPr/>
        <p:txBody>
          <a:bodyPr/>
          <a:lstStyle/>
          <a:p>
            <a:fld id="{4556B232-9F89-4083-B3BB-DDC8E5903F80}" type="slidenum">
              <a:rPr lang="en-US" sz="1400" smtClean="0"/>
              <a:t>10</a:t>
            </a:fld>
            <a:endParaRPr lang="en-US" sz="1400" dirty="0"/>
          </a:p>
        </p:txBody>
      </p:sp>
      <p:sp>
        <p:nvSpPr>
          <p:cNvPr id="3" name="TextBox 2">
            <a:extLst>
              <a:ext uri="{FF2B5EF4-FFF2-40B4-BE49-F238E27FC236}">
                <a16:creationId xmlns:a16="http://schemas.microsoft.com/office/drawing/2014/main" id="{FE06539D-9C4C-4AF0-B6F2-2A4C22CE2880}"/>
              </a:ext>
            </a:extLst>
          </p:cNvPr>
          <p:cNvSpPr txBox="1"/>
          <p:nvPr/>
        </p:nvSpPr>
        <p:spPr>
          <a:xfrm>
            <a:off x="2362200" y="3810000"/>
            <a:ext cx="6629400" cy="1200329"/>
          </a:xfrm>
          <a:prstGeom prst="rect">
            <a:avLst/>
          </a:prstGeom>
          <a:noFill/>
        </p:spPr>
        <p:txBody>
          <a:bodyPr wrap="square" rtlCol="0">
            <a:spAutoFit/>
          </a:bodyPr>
          <a:lstStyle/>
          <a:p>
            <a:pPr algn="r"/>
            <a:r>
              <a:rPr lang="en-US" sz="3600" dirty="0">
                <a:latin typeface="Calibri" panose="020F0502020204030204" pitchFamily="34" charset="0"/>
                <a:cs typeface="Calibri" panose="020F0502020204030204" pitchFamily="34" charset="0"/>
              </a:rPr>
              <a:t>Enterprise data is everywhere, </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no matter how much we invest</a:t>
            </a:r>
            <a:endParaRPr lang="en-AU"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4349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70236" y="401936"/>
            <a:ext cx="8721364" cy="1170288"/>
          </a:xfrm>
        </p:spPr>
        <p:txBody>
          <a:bodyPr>
            <a:normAutofit fontScale="90000"/>
          </a:bodyPr>
          <a:lstStyle/>
          <a:p>
            <a:pPr marL="514350" indent="-514350">
              <a:defRPr/>
            </a:pPr>
            <a:r>
              <a:rPr lang="en-US" sz="3400" b="1" dirty="0">
                <a:latin typeface="Calibri" panose="020F0502020204030204" pitchFamily="34" charset="0"/>
                <a:cs typeface="Calibri" panose="020F0502020204030204" pitchFamily="34" charset="0"/>
              </a:rPr>
              <a:t>Enterprise data </a:t>
            </a:r>
            <a:r>
              <a:rPr lang="en-US" sz="3400" b="1" dirty="0"/>
              <a:t>is</a:t>
            </a:r>
            <a:r>
              <a:rPr lang="en-US" sz="3400" b="1" dirty="0">
                <a:latin typeface="Calibri" panose="020F0502020204030204" pitchFamily="34" charset="0"/>
                <a:cs typeface="Calibri" panose="020F0502020204030204" pitchFamily="34" charset="0"/>
              </a:rPr>
              <a:t> all over the place, </a:t>
            </a:r>
            <a:br>
              <a:rPr lang="en-US" sz="3400" b="1" dirty="0">
                <a:latin typeface="Calibri" panose="020F0502020204030204" pitchFamily="34" charset="0"/>
                <a:cs typeface="Calibri" panose="020F0502020204030204" pitchFamily="34" charset="0"/>
              </a:rPr>
            </a:br>
            <a:r>
              <a:rPr lang="en-US" sz="3400" b="1" dirty="0">
                <a:latin typeface="Calibri" panose="020F0502020204030204" pitchFamily="34" charset="0"/>
                <a:cs typeface="Calibri" panose="020F0502020204030204" pitchFamily="34" charset="0"/>
              </a:rPr>
              <a:t>because of the dynamic nature of the business</a:t>
            </a:r>
            <a:endParaRPr lang="en-GB" sz="3400" b="1" dirty="0">
              <a:solidFill>
                <a:srgbClr val="FF0000"/>
              </a:solidFill>
            </a:endParaRPr>
          </a:p>
        </p:txBody>
      </p:sp>
      <p:sp>
        <p:nvSpPr>
          <p:cNvPr id="4" name="Slide Number Placeholder 3"/>
          <p:cNvSpPr>
            <a:spLocks noGrp="1"/>
          </p:cNvSpPr>
          <p:nvPr>
            <p:ph type="sldNum" sz="quarter" idx="10"/>
          </p:nvPr>
        </p:nvSpPr>
        <p:spPr>
          <a:xfrm>
            <a:off x="8382000" y="6141419"/>
            <a:ext cx="533400" cy="365125"/>
          </a:xfrm>
        </p:spPr>
        <p:txBody>
          <a:bodyPr/>
          <a:lstStyle/>
          <a:p>
            <a:pPr>
              <a:defRPr/>
            </a:pPr>
            <a:fld id="{9457BC35-0112-4DB5-8FCA-BD6217E8A452}" type="slidenum">
              <a:rPr lang="en-AU"/>
              <a:pPr>
                <a:defRPr/>
              </a:pPr>
              <a:t>11</a:t>
            </a:fld>
            <a:endParaRPr lang="en-AU" dirty="0"/>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36" y="2368925"/>
            <a:ext cx="3370596" cy="2320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159306"/>
            <a:ext cx="4191000" cy="3131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3714564" y="3429000"/>
            <a:ext cx="936104" cy="3693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peech Bubble: Rectangle with Corners Rounded 2">
            <a:extLst>
              <a:ext uri="{FF2B5EF4-FFF2-40B4-BE49-F238E27FC236}">
                <a16:creationId xmlns:a16="http://schemas.microsoft.com/office/drawing/2014/main" id="{1D3860D0-12FD-4F9D-9222-96A44A1E5E08}"/>
              </a:ext>
            </a:extLst>
          </p:cNvPr>
          <p:cNvSpPr/>
          <p:nvPr/>
        </p:nvSpPr>
        <p:spPr>
          <a:xfrm>
            <a:off x="194037" y="5609988"/>
            <a:ext cx="1524000" cy="817264"/>
          </a:xfrm>
          <a:prstGeom prst="wedgeRoundRectCallout">
            <a:avLst>
              <a:gd name="adj1" fmla="val -32083"/>
              <a:gd name="adj2" fmla="val -223926"/>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10 years ago. Lots of back-end databases</a:t>
            </a:r>
            <a:endParaRPr lang="en-AU" sz="1400" dirty="0">
              <a:solidFill>
                <a:srgbClr val="FF0000"/>
              </a:solidFill>
            </a:endParaRPr>
          </a:p>
        </p:txBody>
      </p:sp>
      <p:sp>
        <p:nvSpPr>
          <p:cNvPr id="6" name="Speech Bubble: Rectangle with Corners Rounded 5">
            <a:extLst>
              <a:ext uri="{FF2B5EF4-FFF2-40B4-BE49-F238E27FC236}">
                <a16:creationId xmlns:a16="http://schemas.microsoft.com/office/drawing/2014/main" id="{39D0576A-C927-4BC2-B5A8-A70CC87C16F4}"/>
              </a:ext>
            </a:extLst>
          </p:cNvPr>
          <p:cNvSpPr/>
          <p:nvPr/>
        </p:nvSpPr>
        <p:spPr>
          <a:xfrm>
            <a:off x="2440868" y="5732787"/>
            <a:ext cx="2209800" cy="817264"/>
          </a:xfrm>
          <a:prstGeom prst="wedgeRoundRectCallout">
            <a:avLst>
              <a:gd name="adj1" fmla="val 63926"/>
              <a:gd name="adj2" fmla="val -131061"/>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10 years later. Lots of networks, each hosting lots of back-end databases</a:t>
            </a:r>
            <a:endParaRPr lang="en-AU" sz="1400" dirty="0">
              <a:solidFill>
                <a:srgbClr val="FF0000"/>
              </a:solidFill>
            </a:endParaRPr>
          </a:p>
        </p:txBody>
      </p:sp>
    </p:spTree>
    <p:extLst>
      <p:ext uri="{BB962C8B-B14F-4D97-AF65-F5344CB8AC3E}">
        <p14:creationId xmlns:p14="http://schemas.microsoft.com/office/powerpoint/2010/main" val="82386995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0"/>
            <a:ext cx="8153399" cy="1143000"/>
          </a:xfrm>
          <a:ln>
            <a:noFill/>
          </a:ln>
        </p:spPr>
        <p:txBody>
          <a:bodyPr>
            <a:normAutofit/>
          </a:bodyPr>
          <a:lstStyle/>
          <a:p>
            <a:pPr algn="r"/>
            <a:r>
              <a:rPr lang="en-US" sz="3600" b="1" i="1" dirty="0">
                <a:ea typeface="Tahoma" pitchFamily="34" charset="0"/>
                <a:cs typeface="Tahoma" pitchFamily="34" charset="0"/>
              </a:rPr>
              <a:t>Ask Business Questions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410856"/>
            <a:ext cx="7848600" cy="206542"/>
          </a:xfrm>
          <a:prstGeom prst="rect">
            <a:avLst/>
          </a:prstGeom>
        </p:spPr>
      </p:pic>
      <p:sp>
        <p:nvSpPr>
          <p:cNvPr id="5" name="Slide Number Placeholder 4"/>
          <p:cNvSpPr>
            <a:spLocks noGrp="1"/>
          </p:cNvSpPr>
          <p:nvPr>
            <p:ph type="sldNum" sz="quarter" idx="12"/>
          </p:nvPr>
        </p:nvSpPr>
        <p:spPr/>
        <p:txBody>
          <a:bodyPr/>
          <a:lstStyle/>
          <a:p>
            <a:fld id="{4556B232-9F89-4083-B3BB-DDC8E5903F80}" type="slidenum">
              <a:rPr lang="en-US" sz="1400" smtClean="0"/>
              <a:t>12</a:t>
            </a:fld>
            <a:endParaRPr lang="en-US" sz="1400" dirty="0"/>
          </a:p>
        </p:txBody>
      </p:sp>
      <p:sp>
        <p:nvSpPr>
          <p:cNvPr id="3" name="TextBox 2">
            <a:extLst>
              <a:ext uri="{FF2B5EF4-FFF2-40B4-BE49-F238E27FC236}">
                <a16:creationId xmlns:a16="http://schemas.microsoft.com/office/drawing/2014/main" id="{FE06539D-9C4C-4AF0-B6F2-2A4C22CE2880}"/>
              </a:ext>
            </a:extLst>
          </p:cNvPr>
          <p:cNvSpPr txBox="1"/>
          <p:nvPr/>
        </p:nvSpPr>
        <p:spPr>
          <a:xfrm>
            <a:off x="381000" y="3810000"/>
            <a:ext cx="8610600" cy="2308324"/>
          </a:xfrm>
          <a:prstGeom prst="rect">
            <a:avLst/>
          </a:prstGeom>
          <a:noFill/>
        </p:spPr>
        <p:txBody>
          <a:bodyPr wrap="square" rtlCol="0">
            <a:spAutoFit/>
          </a:bodyPr>
          <a:lstStyle/>
          <a:p>
            <a:pPr algn="r"/>
            <a:r>
              <a:rPr lang="en-US" sz="2400" dirty="0">
                <a:latin typeface="Calibri" panose="020F0502020204030204" pitchFamily="34" charset="0"/>
                <a:cs typeface="Calibri" panose="020F0502020204030204" pitchFamily="34" charset="0"/>
              </a:rPr>
              <a:t>There are too many issues facing our enterprise. Where do we start? Start asking questions, priorities those you can find  </a:t>
            </a:r>
          </a:p>
          <a:p>
            <a:pPr algn="r"/>
            <a:r>
              <a:rPr lang="en-US" sz="2400" dirty="0">
                <a:latin typeface="Calibri" panose="020F0502020204030204" pitchFamily="34" charset="0"/>
                <a:cs typeface="Calibri" panose="020F0502020204030204" pitchFamily="34" charset="0"/>
              </a:rPr>
              <a:t>the data for it. Then you may have answers. </a:t>
            </a:r>
          </a:p>
          <a:p>
            <a:pPr algn="r"/>
            <a:r>
              <a:rPr lang="en-US" sz="2400" dirty="0">
                <a:latin typeface="Calibri" panose="020F0502020204030204" pitchFamily="34" charset="0"/>
                <a:cs typeface="Calibri" panose="020F0502020204030204" pitchFamily="34" charset="0"/>
              </a:rPr>
              <a:t>Small projects, small risks, delivery fast </a:t>
            </a:r>
          </a:p>
          <a:p>
            <a:pPr algn="r"/>
            <a:r>
              <a:rPr lang="en-US" sz="2400" dirty="0">
                <a:latin typeface="Calibri" panose="020F0502020204030204" pitchFamily="34" charset="0"/>
                <a:cs typeface="Calibri" panose="020F0502020204030204" pitchFamily="34" charset="0"/>
              </a:rPr>
              <a:t>and to the stakeholder satisfaction.</a:t>
            </a:r>
          </a:p>
          <a:p>
            <a:pPr algn="r"/>
            <a:r>
              <a:rPr lang="en-US" sz="2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6715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443884" y="6270773"/>
            <a:ext cx="457200" cy="365125"/>
          </a:xfrm>
        </p:spPr>
        <p:txBody>
          <a:bodyPr/>
          <a:lstStyle/>
          <a:p>
            <a:pPr>
              <a:defRPr/>
            </a:pPr>
            <a:fld id="{9457BC35-0112-4DB5-8FCA-BD6217E8A452}" type="slidenum">
              <a:rPr lang="en-AU"/>
              <a:pPr>
                <a:defRPr/>
              </a:pPr>
              <a:t>13</a:t>
            </a:fld>
            <a:endParaRPr lang="en-AU" dirty="0"/>
          </a:p>
        </p:txBody>
      </p:sp>
      <p:sp>
        <p:nvSpPr>
          <p:cNvPr id="7" name="Title 1">
            <a:extLst>
              <a:ext uri="{FF2B5EF4-FFF2-40B4-BE49-F238E27FC236}">
                <a16:creationId xmlns:a16="http://schemas.microsoft.com/office/drawing/2014/main" id="{B155815B-F72E-470A-95A2-3E1826C1DE56}"/>
              </a:ext>
            </a:extLst>
          </p:cNvPr>
          <p:cNvSpPr txBox="1">
            <a:spLocks/>
          </p:cNvSpPr>
          <p:nvPr/>
        </p:nvSpPr>
        <p:spPr>
          <a:xfrm>
            <a:off x="152400" y="404664"/>
            <a:ext cx="8839200" cy="662136"/>
          </a:xfrm>
          <a:prstGeom prst="rect">
            <a:avLst/>
          </a:prstGeom>
          <a:ln>
            <a:solidFill>
              <a:srgbClr val="00682F"/>
            </a:solidFill>
          </a:ln>
        </p:spPr>
        <p:txBody>
          <a:bodyPr vert="horz" lIns="91440" tIns="45720" rIns="91440" bIns="45720" rtlCol="0" anchor="b" anchorCtr="0">
            <a:noAutofit/>
          </a:bodyPr>
          <a:lstStyle>
            <a:lvl1pPr algn="ctr" defTabSz="914400" rtl="0" eaLnBrk="1" latinLnBrk="0" hangingPunct="1">
              <a:spcBef>
                <a:spcPct val="0"/>
              </a:spcBef>
              <a:buNone/>
              <a:defRPr sz="4000" kern="1200">
                <a:solidFill>
                  <a:srgbClr val="005828"/>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3200" b="1" dirty="0"/>
              <a:t>Small Questions lead big BI output – Sample 1 </a:t>
            </a:r>
            <a:endParaRPr lang="en-AU" sz="3200" dirty="0"/>
          </a:p>
        </p:txBody>
      </p:sp>
      <p:pic>
        <p:nvPicPr>
          <p:cNvPr id="5" name="Picture 4">
            <a:extLst>
              <a:ext uri="{FF2B5EF4-FFF2-40B4-BE49-F238E27FC236}">
                <a16:creationId xmlns:a16="http://schemas.microsoft.com/office/drawing/2014/main" id="{D63AD9AC-1CD9-4AB5-94C3-B03E5DEA5F9C}"/>
              </a:ext>
            </a:extLst>
          </p:cNvPr>
          <p:cNvPicPr>
            <a:picLocks noChangeAspect="1"/>
          </p:cNvPicPr>
          <p:nvPr/>
        </p:nvPicPr>
        <p:blipFill>
          <a:blip r:embed="rId3"/>
          <a:stretch>
            <a:fillRect/>
          </a:stretch>
        </p:blipFill>
        <p:spPr>
          <a:xfrm>
            <a:off x="1280326" y="1295400"/>
            <a:ext cx="6583347" cy="5562600"/>
          </a:xfrm>
          <a:prstGeom prst="rect">
            <a:avLst/>
          </a:prstGeom>
        </p:spPr>
      </p:pic>
    </p:spTree>
    <p:extLst>
      <p:ext uri="{BB962C8B-B14F-4D97-AF65-F5344CB8AC3E}">
        <p14:creationId xmlns:p14="http://schemas.microsoft.com/office/powerpoint/2010/main" val="307183502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443884" y="6270773"/>
            <a:ext cx="457200" cy="365125"/>
          </a:xfrm>
        </p:spPr>
        <p:txBody>
          <a:bodyPr/>
          <a:lstStyle/>
          <a:p>
            <a:pPr>
              <a:defRPr/>
            </a:pPr>
            <a:fld id="{9457BC35-0112-4DB5-8FCA-BD6217E8A452}" type="slidenum">
              <a:rPr lang="en-AU"/>
              <a:pPr>
                <a:defRPr/>
              </a:pPr>
              <a:t>14</a:t>
            </a:fld>
            <a:endParaRPr lang="en-AU" dirty="0"/>
          </a:p>
        </p:txBody>
      </p:sp>
      <p:sp>
        <p:nvSpPr>
          <p:cNvPr id="5" name="Title 1">
            <a:extLst>
              <a:ext uri="{FF2B5EF4-FFF2-40B4-BE49-F238E27FC236}">
                <a16:creationId xmlns:a16="http://schemas.microsoft.com/office/drawing/2014/main" id="{866DBD26-4065-41EE-87A3-E9AAB17133D4}"/>
              </a:ext>
            </a:extLst>
          </p:cNvPr>
          <p:cNvSpPr txBox="1">
            <a:spLocks/>
          </p:cNvSpPr>
          <p:nvPr/>
        </p:nvSpPr>
        <p:spPr>
          <a:xfrm>
            <a:off x="228600" y="404664"/>
            <a:ext cx="8672484" cy="662136"/>
          </a:xfrm>
          <a:prstGeom prst="rect">
            <a:avLst/>
          </a:prstGeom>
          <a:ln>
            <a:solidFill>
              <a:srgbClr val="00682F"/>
            </a:solidFill>
          </a:ln>
        </p:spPr>
        <p:txBody>
          <a:bodyPr vert="horz" lIns="91440" tIns="45720" rIns="91440" bIns="45720" rtlCol="0" anchor="b" anchorCtr="0">
            <a:noAutofit/>
          </a:bodyPr>
          <a:lstStyle>
            <a:lvl1pPr algn="ctr" defTabSz="914400" rtl="0" eaLnBrk="1" latinLnBrk="0" hangingPunct="1">
              <a:spcBef>
                <a:spcPct val="0"/>
              </a:spcBef>
              <a:buNone/>
              <a:defRPr sz="4000" kern="1200">
                <a:solidFill>
                  <a:srgbClr val="005828"/>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3200" b="1" dirty="0"/>
              <a:t>Small Questions lead to big BI output – Sample 2 </a:t>
            </a:r>
            <a:endParaRPr lang="en-AU" sz="3200" dirty="0"/>
          </a:p>
        </p:txBody>
      </p:sp>
      <p:pic>
        <p:nvPicPr>
          <p:cNvPr id="8" name="Picture 7">
            <a:extLst>
              <a:ext uri="{FF2B5EF4-FFF2-40B4-BE49-F238E27FC236}">
                <a16:creationId xmlns:a16="http://schemas.microsoft.com/office/drawing/2014/main" id="{076386D1-176C-4756-AFA5-2946AF77BB13}"/>
              </a:ext>
            </a:extLst>
          </p:cNvPr>
          <p:cNvPicPr>
            <a:picLocks noChangeAspect="1"/>
          </p:cNvPicPr>
          <p:nvPr/>
        </p:nvPicPr>
        <p:blipFill>
          <a:blip r:embed="rId3"/>
          <a:stretch>
            <a:fillRect/>
          </a:stretch>
        </p:blipFill>
        <p:spPr>
          <a:xfrm>
            <a:off x="533400" y="1502468"/>
            <a:ext cx="7677150" cy="4750017"/>
          </a:xfrm>
          <a:prstGeom prst="rect">
            <a:avLst/>
          </a:prstGeom>
        </p:spPr>
      </p:pic>
    </p:spTree>
    <p:extLst>
      <p:ext uri="{BB962C8B-B14F-4D97-AF65-F5344CB8AC3E}">
        <p14:creationId xmlns:p14="http://schemas.microsoft.com/office/powerpoint/2010/main" val="227850499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443884" y="6270773"/>
            <a:ext cx="457200" cy="365125"/>
          </a:xfrm>
        </p:spPr>
        <p:txBody>
          <a:bodyPr/>
          <a:lstStyle/>
          <a:p>
            <a:pPr>
              <a:defRPr/>
            </a:pPr>
            <a:fld id="{9457BC35-0112-4DB5-8FCA-BD6217E8A452}" type="slidenum">
              <a:rPr lang="en-AU"/>
              <a:pPr>
                <a:defRPr/>
              </a:pPr>
              <a:t>15</a:t>
            </a:fld>
            <a:endParaRPr lang="en-AU" dirty="0"/>
          </a:p>
        </p:txBody>
      </p:sp>
      <p:pic>
        <p:nvPicPr>
          <p:cNvPr id="6" name="Picture 5">
            <a:extLst>
              <a:ext uri="{FF2B5EF4-FFF2-40B4-BE49-F238E27FC236}">
                <a16:creationId xmlns:a16="http://schemas.microsoft.com/office/drawing/2014/main" id="{F08712FD-ACD1-4A26-B48D-7C4885DBA72B}"/>
              </a:ext>
            </a:extLst>
          </p:cNvPr>
          <p:cNvPicPr>
            <a:picLocks noChangeAspect="1"/>
          </p:cNvPicPr>
          <p:nvPr/>
        </p:nvPicPr>
        <p:blipFill>
          <a:blip r:embed="rId3"/>
          <a:stretch>
            <a:fillRect/>
          </a:stretch>
        </p:blipFill>
        <p:spPr>
          <a:xfrm>
            <a:off x="1143000" y="1219200"/>
            <a:ext cx="6639005" cy="5486400"/>
          </a:xfrm>
          <a:prstGeom prst="rect">
            <a:avLst/>
          </a:prstGeom>
        </p:spPr>
      </p:pic>
      <p:sp>
        <p:nvSpPr>
          <p:cNvPr id="5" name="Title 1">
            <a:extLst>
              <a:ext uri="{FF2B5EF4-FFF2-40B4-BE49-F238E27FC236}">
                <a16:creationId xmlns:a16="http://schemas.microsoft.com/office/drawing/2014/main" id="{CC054C21-D956-48F9-BC3F-A947DAC69992}"/>
              </a:ext>
            </a:extLst>
          </p:cNvPr>
          <p:cNvSpPr txBox="1">
            <a:spLocks/>
          </p:cNvSpPr>
          <p:nvPr/>
        </p:nvSpPr>
        <p:spPr>
          <a:xfrm>
            <a:off x="228600" y="404664"/>
            <a:ext cx="8672484" cy="662136"/>
          </a:xfrm>
          <a:prstGeom prst="rect">
            <a:avLst/>
          </a:prstGeom>
          <a:ln>
            <a:solidFill>
              <a:srgbClr val="00682F"/>
            </a:solidFill>
          </a:ln>
        </p:spPr>
        <p:txBody>
          <a:bodyPr vert="horz" lIns="91440" tIns="45720" rIns="91440" bIns="45720" rtlCol="0" anchor="b" anchorCtr="0">
            <a:noAutofit/>
          </a:bodyPr>
          <a:lstStyle>
            <a:lvl1pPr algn="ctr" defTabSz="914400" rtl="0" eaLnBrk="1" latinLnBrk="0" hangingPunct="1">
              <a:spcBef>
                <a:spcPct val="0"/>
              </a:spcBef>
              <a:buNone/>
              <a:defRPr sz="4000" kern="1200">
                <a:solidFill>
                  <a:srgbClr val="005828"/>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3200" b="1" dirty="0"/>
              <a:t>Small Questions lead to big BI output – Sample 3 </a:t>
            </a:r>
            <a:endParaRPr lang="en-AU" sz="3200" dirty="0"/>
          </a:p>
        </p:txBody>
      </p:sp>
    </p:spTree>
    <p:extLst>
      <p:ext uri="{BB962C8B-B14F-4D97-AF65-F5344CB8AC3E}">
        <p14:creationId xmlns:p14="http://schemas.microsoft.com/office/powerpoint/2010/main" val="71808772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443884" y="6270773"/>
            <a:ext cx="457200" cy="365125"/>
          </a:xfrm>
        </p:spPr>
        <p:txBody>
          <a:bodyPr/>
          <a:lstStyle/>
          <a:p>
            <a:pPr>
              <a:defRPr/>
            </a:pPr>
            <a:fld id="{9457BC35-0112-4DB5-8FCA-BD6217E8A452}" type="slidenum">
              <a:rPr lang="en-AU"/>
              <a:pPr>
                <a:defRPr/>
              </a:pPr>
              <a:t>16</a:t>
            </a:fld>
            <a:endParaRPr lang="en-AU" dirty="0"/>
          </a:p>
        </p:txBody>
      </p:sp>
      <p:pic>
        <p:nvPicPr>
          <p:cNvPr id="3" name="Picture 2">
            <a:extLst>
              <a:ext uri="{FF2B5EF4-FFF2-40B4-BE49-F238E27FC236}">
                <a16:creationId xmlns:a16="http://schemas.microsoft.com/office/drawing/2014/main" id="{FC2F0127-F13F-4EE2-ACF4-8BADE27DA6BC}"/>
              </a:ext>
            </a:extLst>
          </p:cNvPr>
          <p:cNvPicPr>
            <a:picLocks noChangeAspect="1"/>
          </p:cNvPicPr>
          <p:nvPr/>
        </p:nvPicPr>
        <p:blipFill>
          <a:blip r:embed="rId3"/>
          <a:stretch>
            <a:fillRect/>
          </a:stretch>
        </p:blipFill>
        <p:spPr>
          <a:xfrm>
            <a:off x="762000" y="1565868"/>
            <a:ext cx="6872288" cy="4667969"/>
          </a:xfrm>
          <a:prstGeom prst="rect">
            <a:avLst/>
          </a:prstGeom>
        </p:spPr>
      </p:pic>
      <p:sp>
        <p:nvSpPr>
          <p:cNvPr id="9" name="Title 1">
            <a:extLst>
              <a:ext uri="{FF2B5EF4-FFF2-40B4-BE49-F238E27FC236}">
                <a16:creationId xmlns:a16="http://schemas.microsoft.com/office/drawing/2014/main" id="{CFAC4C18-A35B-41A3-AA7F-C32980967929}"/>
              </a:ext>
            </a:extLst>
          </p:cNvPr>
          <p:cNvSpPr txBox="1">
            <a:spLocks/>
          </p:cNvSpPr>
          <p:nvPr/>
        </p:nvSpPr>
        <p:spPr>
          <a:xfrm>
            <a:off x="228600" y="404664"/>
            <a:ext cx="8672484" cy="662136"/>
          </a:xfrm>
          <a:prstGeom prst="rect">
            <a:avLst/>
          </a:prstGeom>
          <a:ln>
            <a:solidFill>
              <a:srgbClr val="00682F"/>
            </a:solidFill>
          </a:ln>
        </p:spPr>
        <p:txBody>
          <a:bodyPr vert="horz" lIns="91440" tIns="45720" rIns="91440" bIns="45720" rtlCol="0" anchor="b" anchorCtr="0">
            <a:noAutofit/>
          </a:bodyPr>
          <a:lstStyle>
            <a:lvl1pPr algn="ctr" defTabSz="914400" rtl="0" eaLnBrk="1" latinLnBrk="0" hangingPunct="1">
              <a:spcBef>
                <a:spcPct val="0"/>
              </a:spcBef>
              <a:buNone/>
              <a:defRPr sz="4000" kern="1200">
                <a:solidFill>
                  <a:srgbClr val="005828"/>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3200" b="1" dirty="0"/>
              <a:t>Small Questions lead to big BI output – Sample 4 </a:t>
            </a:r>
            <a:endParaRPr lang="en-AU" sz="3200" dirty="0"/>
          </a:p>
        </p:txBody>
      </p:sp>
    </p:spTree>
    <p:extLst>
      <p:ext uri="{BB962C8B-B14F-4D97-AF65-F5344CB8AC3E}">
        <p14:creationId xmlns:p14="http://schemas.microsoft.com/office/powerpoint/2010/main" val="270037295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0"/>
            <a:ext cx="9067799" cy="1143000"/>
          </a:xfrm>
          <a:ln>
            <a:noFill/>
          </a:ln>
        </p:spPr>
        <p:txBody>
          <a:bodyPr>
            <a:noAutofit/>
          </a:bodyPr>
          <a:lstStyle/>
          <a:p>
            <a:pPr algn="r"/>
            <a:r>
              <a:rPr lang="en-US" sz="3600" b="1" i="1" dirty="0">
                <a:ea typeface="Tahoma" pitchFamily="34" charset="0"/>
                <a:cs typeface="Tahoma" pitchFamily="34" charset="0"/>
              </a:rPr>
              <a:t>Very Big Business Questions require </a:t>
            </a:r>
            <a:br>
              <a:rPr lang="en-US" sz="3600" b="1" i="1" dirty="0">
                <a:ea typeface="Tahoma" pitchFamily="34" charset="0"/>
                <a:cs typeface="Tahoma" pitchFamily="34" charset="0"/>
              </a:rPr>
            </a:br>
            <a:r>
              <a:rPr lang="en-US" sz="3600" b="1" i="1" dirty="0">
                <a:ea typeface="Tahoma" pitchFamily="34" charset="0"/>
                <a:cs typeface="Tahoma" pitchFamily="34" charset="0"/>
              </a:rPr>
              <a:t>Enterprise Solutions, not BI solutions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410856"/>
            <a:ext cx="7848600" cy="206542"/>
          </a:xfrm>
          <a:prstGeom prst="rect">
            <a:avLst/>
          </a:prstGeom>
        </p:spPr>
      </p:pic>
      <p:sp>
        <p:nvSpPr>
          <p:cNvPr id="5" name="Slide Number Placeholder 4"/>
          <p:cNvSpPr>
            <a:spLocks noGrp="1"/>
          </p:cNvSpPr>
          <p:nvPr>
            <p:ph type="sldNum" sz="quarter" idx="12"/>
          </p:nvPr>
        </p:nvSpPr>
        <p:spPr/>
        <p:txBody>
          <a:bodyPr/>
          <a:lstStyle/>
          <a:p>
            <a:fld id="{4556B232-9F89-4083-B3BB-DDC8E5903F80}" type="slidenum">
              <a:rPr lang="en-US" sz="1400" smtClean="0"/>
              <a:t>17</a:t>
            </a:fld>
            <a:endParaRPr lang="en-US" sz="1400" dirty="0"/>
          </a:p>
        </p:txBody>
      </p:sp>
      <p:sp>
        <p:nvSpPr>
          <p:cNvPr id="3" name="TextBox 2">
            <a:extLst>
              <a:ext uri="{FF2B5EF4-FFF2-40B4-BE49-F238E27FC236}">
                <a16:creationId xmlns:a16="http://schemas.microsoft.com/office/drawing/2014/main" id="{FE06539D-9C4C-4AF0-B6F2-2A4C22CE2880}"/>
              </a:ext>
            </a:extLst>
          </p:cNvPr>
          <p:cNvSpPr txBox="1"/>
          <p:nvPr/>
        </p:nvSpPr>
        <p:spPr>
          <a:xfrm>
            <a:off x="762000" y="3957424"/>
            <a:ext cx="8153400" cy="1938992"/>
          </a:xfrm>
          <a:prstGeom prst="rect">
            <a:avLst/>
          </a:prstGeom>
          <a:noFill/>
        </p:spPr>
        <p:txBody>
          <a:bodyPr wrap="square" rtlCol="0">
            <a:spAutoFit/>
          </a:bodyPr>
          <a:lstStyle/>
          <a:p>
            <a:pPr algn="r"/>
            <a:r>
              <a:rPr lang="en-US" sz="2400" dirty="0">
                <a:latin typeface="Calibri" panose="020F0502020204030204" pitchFamily="34" charset="0"/>
                <a:cs typeface="Calibri" panose="020F0502020204030204" pitchFamily="34" charset="0"/>
              </a:rPr>
              <a:t>They relate to Big data and BI, but they are not Big data or BI issues, but enterprise issues. They could be large projects, with large investment and large risks. If you cannot find the data,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it’s a waste of time and resources. </a:t>
            </a:r>
          </a:p>
          <a:p>
            <a:pPr algn="r"/>
            <a:r>
              <a:rPr lang="en-US" sz="2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117461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33772" y="404664"/>
            <a:ext cx="8676456" cy="1143000"/>
          </a:xfrm>
        </p:spPr>
        <p:txBody>
          <a:bodyPr>
            <a:noAutofit/>
          </a:bodyPr>
          <a:lstStyle/>
          <a:p>
            <a:pPr eaLnBrk="1" hangingPunct="1"/>
            <a:r>
              <a:rPr lang="en-AU" sz="3600" b="1" dirty="0"/>
              <a:t>Example of Big Business Questions.  </a:t>
            </a:r>
            <a:br>
              <a:rPr lang="en-AU" sz="3200" b="1" dirty="0"/>
            </a:br>
            <a:r>
              <a:rPr lang="en-AU" sz="2400" b="1" dirty="0"/>
              <a:t>They are not a part of BI, and would cost Billons of dollars</a:t>
            </a:r>
            <a:endParaRPr lang="en-AU" sz="2400" dirty="0"/>
          </a:p>
        </p:txBody>
      </p:sp>
      <p:sp>
        <p:nvSpPr>
          <p:cNvPr id="3" name="Content Placeholder 2"/>
          <p:cNvSpPr>
            <a:spLocks noGrp="1"/>
          </p:cNvSpPr>
          <p:nvPr>
            <p:ph idx="1"/>
          </p:nvPr>
        </p:nvSpPr>
        <p:spPr>
          <a:xfrm>
            <a:off x="233772" y="2133600"/>
            <a:ext cx="8676456" cy="3505200"/>
          </a:xfrm>
        </p:spPr>
        <p:txBody>
          <a:bodyPr rtlCol="0">
            <a:noAutofit/>
          </a:bodyPr>
          <a:lstStyle/>
          <a:p>
            <a:pPr marL="514350" indent="-514350" eaLnBrk="1" fontAlgn="auto" hangingPunct="1">
              <a:spcAft>
                <a:spcPts val="0"/>
              </a:spcAft>
              <a:buClrTx/>
              <a:buFont typeface="+mj-lt"/>
              <a:buAutoNum type="arabicPeriod"/>
              <a:defRPr/>
            </a:pPr>
            <a:r>
              <a:rPr lang="en-GB" dirty="0">
                <a:solidFill>
                  <a:schemeClr val="tx1"/>
                </a:solidFill>
              </a:rPr>
              <a:t>How can we have a single source of truth? </a:t>
            </a:r>
          </a:p>
          <a:p>
            <a:pPr marL="514350" indent="-514350" eaLnBrk="1" fontAlgn="auto" hangingPunct="1">
              <a:spcAft>
                <a:spcPts val="0"/>
              </a:spcAft>
              <a:buClrTx/>
              <a:buFont typeface="+mj-lt"/>
              <a:buAutoNum type="arabicPeriod"/>
              <a:defRPr/>
            </a:pPr>
            <a:r>
              <a:rPr lang="en-GB" dirty="0">
                <a:solidFill>
                  <a:schemeClr val="tx1"/>
                </a:solidFill>
              </a:rPr>
              <a:t>How can we have total ownership of our data?</a:t>
            </a:r>
          </a:p>
          <a:p>
            <a:pPr marL="514350" indent="-514350" eaLnBrk="1" fontAlgn="auto" hangingPunct="1">
              <a:spcAft>
                <a:spcPts val="0"/>
              </a:spcAft>
              <a:buClrTx/>
              <a:buFont typeface="+mj-lt"/>
              <a:buAutoNum type="arabicPeriod"/>
              <a:defRPr/>
            </a:pPr>
            <a:r>
              <a:rPr lang="en-GB" dirty="0">
                <a:solidFill>
                  <a:schemeClr val="tx1"/>
                </a:solidFill>
              </a:rPr>
              <a:t>What is </a:t>
            </a:r>
            <a:r>
              <a:rPr lang="en-GB" dirty="0" err="1">
                <a:solidFill>
                  <a:schemeClr val="tx1"/>
                </a:solidFill>
              </a:rPr>
              <a:t>RoI</a:t>
            </a:r>
            <a:r>
              <a:rPr lang="en-GB" dirty="0">
                <a:solidFill>
                  <a:schemeClr val="tx1"/>
                </a:solidFill>
              </a:rPr>
              <a:t> on deployment of ERP?</a:t>
            </a:r>
          </a:p>
          <a:p>
            <a:pPr marL="514350" indent="-514350" eaLnBrk="1" fontAlgn="auto" hangingPunct="1">
              <a:spcAft>
                <a:spcPts val="0"/>
              </a:spcAft>
              <a:buClrTx/>
              <a:buFont typeface="+mj-lt"/>
              <a:buAutoNum type="arabicPeriod"/>
              <a:defRPr/>
            </a:pPr>
            <a:r>
              <a:rPr lang="en-GB" dirty="0">
                <a:solidFill>
                  <a:schemeClr val="tx1"/>
                </a:solidFill>
              </a:rPr>
              <a:t>How can we interoperate between multiple isolated systems?</a:t>
            </a:r>
          </a:p>
          <a:p>
            <a:pPr marL="514350" indent="-514350" eaLnBrk="1" fontAlgn="auto" hangingPunct="1">
              <a:spcAft>
                <a:spcPts val="0"/>
              </a:spcAft>
              <a:buClrTx/>
              <a:buFont typeface="+mj-lt"/>
              <a:buAutoNum type="arabicPeriod"/>
              <a:defRPr/>
            </a:pPr>
            <a:r>
              <a:rPr lang="en-GB" dirty="0">
                <a:solidFill>
                  <a:schemeClr val="tx1"/>
                </a:solidFill>
              </a:rPr>
              <a:t>What is the best and agreed Business Intelligence framework?</a:t>
            </a:r>
          </a:p>
          <a:p>
            <a:pPr marL="514350" indent="-514350" eaLnBrk="1" fontAlgn="auto" hangingPunct="1">
              <a:spcAft>
                <a:spcPts val="0"/>
              </a:spcAft>
              <a:buClrTx/>
              <a:buFont typeface="+mj-lt"/>
              <a:buAutoNum type="arabicPeriod"/>
              <a:defRPr/>
            </a:pPr>
            <a:endParaRPr lang="en-GB" dirty="0">
              <a:solidFill>
                <a:schemeClr val="tx1"/>
              </a:solidFill>
            </a:endParaRPr>
          </a:p>
          <a:p>
            <a:pPr marL="514350" indent="-514350" eaLnBrk="1" fontAlgn="auto" hangingPunct="1">
              <a:spcAft>
                <a:spcPts val="0"/>
              </a:spcAft>
              <a:buClrTx/>
              <a:buFont typeface="+mj-lt"/>
              <a:buAutoNum type="arabicPeriod"/>
              <a:defRPr/>
            </a:pPr>
            <a:endParaRPr lang="en-GB" dirty="0">
              <a:solidFill>
                <a:schemeClr val="tx1"/>
              </a:solidFill>
            </a:endParaRPr>
          </a:p>
          <a:p>
            <a:pPr marL="514350" indent="-514350" eaLnBrk="1" fontAlgn="auto" hangingPunct="1">
              <a:spcAft>
                <a:spcPts val="0"/>
              </a:spcAft>
              <a:buClrTx/>
              <a:buFont typeface="+mj-lt"/>
              <a:buAutoNum type="arabicPeriod"/>
              <a:defRPr/>
            </a:pPr>
            <a:endParaRPr lang="en-GB" dirty="0">
              <a:solidFill>
                <a:schemeClr val="tx1"/>
              </a:solidFill>
            </a:endParaRPr>
          </a:p>
          <a:p>
            <a:pPr marL="514350" indent="-514350" eaLnBrk="1" fontAlgn="auto" hangingPunct="1">
              <a:spcAft>
                <a:spcPts val="0"/>
              </a:spcAft>
              <a:buClrTx/>
              <a:buFont typeface="+mj-lt"/>
              <a:buAutoNum type="arabicPeriod"/>
              <a:defRPr/>
            </a:pPr>
            <a:endParaRPr lang="en-AU" dirty="0">
              <a:solidFill>
                <a:schemeClr val="tx1"/>
              </a:solidFill>
            </a:endParaRPr>
          </a:p>
          <a:p>
            <a:pPr marL="914400" lvl="1" indent="-514350" eaLnBrk="1" fontAlgn="auto" hangingPunct="1">
              <a:spcAft>
                <a:spcPts val="0"/>
              </a:spcAft>
              <a:buClrTx/>
              <a:buFont typeface="Arial" pitchFamily="34" charset="0"/>
              <a:buNone/>
              <a:defRPr/>
            </a:pPr>
            <a:endParaRPr lang="en-AU" sz="2400" dirty="0">
              <a:solidFill>
                <a:schemeClr val="tx1"/>
              </a:solidFill>
            </a:endParaRPr>
          </a:p>
        </p:txBody>
      </p:sp>
      <p:sp>
        <p:nvSpPr>
          <p:cNvPr id="4" name="Slide Number Placeholder 3"/>
          <p:cNvSpPr>
            <a:spLocks noGrp="1"/>
          </p:cNvSpPr>
          <p:nvPr>
            <p:ph type="sldNum" sz="quarter" idx="10"/>
          </p:nvPr>
        </p:nvSpPr>
        <p:spPr>
          <a:xfrm>
            <a:off x="8443884" y="6270773"/>
            <a:ext cx="457200" cy="365125"/>
          </a:xfrm>
        </p:spPr>
        <p:txBody>
          <a:bodyPr/>
          <a:lstStyle/>
          <a:p>
            <a:pPr>
              <a:defRPr/>
            </a:pPr>
            <a:fld id="{9457BC35-0112-4DB5-8FCA-BD6217E8A452}" type="slidenum">
              <a:rPr lang="en-AU"/>
              <a:pPr>
                <a:defRPr/>
              </a:pPr>
              <a:t>18</a:t>
            </a:fld>
            <a:endParaRPr lang="en-AU" dirty="0"/>
          </a:p>
        </p:txBody>
      </p:sp>
    </p:spTree>
    <p:extLst>
      <p:ext uri="{BB962C8B-B14F-4D97-AF65-F5344CB8AC3E}">
        <p14:creationId xmlns:p14="http://schemas.microsoft.com/office/powerpoint/2010/main" val="34351895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457200"/>
            <a:ext cx="8659688" cy="838200"/>
          </a:xfrm>
        </p:spPr>
        <p:txBody>
          <a:bodyPr>
            <a:normAutofit/>
          </a:bodyPr>
          <a:lstStyle/>
          <a:p>
            <a:pPr eaLnBrk="1" fontAlgn="auto" hangingPunct="1">
              <a:spcAft>
                <a:spcPts val="0"/>
              </a:spcAft>
              <a:buClrTx/>
              <a:defRPr/>
            </a:pPr>
            <a:r>
              <a:rPr lang="en-GB" sz="3600" b="1" dirty="0">
                <a:solidFill>
                  <a:srgbClr val="00582A"/>
                </a:solidFill>
              </a:rPr>
              <a:t>How can we have a single source of truth? </a:t>
            </a:r>
          </a:p>
        </p:txBody>
      </p:sp>
      <p:sp>
        <p:nvSpPr>
          <p:cNvPr id="3" name="Content Placeholder 2"/>
          <p:cNvSpPr>
            <a:spLocks noGrp="1"/>
          </p:cNvSpPr>
          <p:nvPr>
            <p:ph idx="1"/>
          </p:nvPr>
        </p:nvSpPr>
        <p:spPr>
          <a:xfrm>
            <a:off x="228600" y="2057400"/>
            <a:ext cx="8751128" cy="990600"/>
          </a:xfrm>
        </p:spPr>
        <p:txBody>
          <a:bodyPr rtlCol="0">
            <a:noAutofit/>
          </a:bodyPr>
          <a:lstStyle/>
          <a:p>
            <a:pPr algn="ctr">
              <a:lnSpc>
                <a:spcPct val="100000"/>
              </a:lnSpc>
              <a:spcBef>
                <a:spcPts val="0"/>
              </a:spcBef>
              <a:spcAft>
                <a:spcPts val="0"/>
              </a:spcAft>
              <a:defRPr/>
            </a:pPr>
            <a:r>
              <a:rPr lang="en-GB" sz="2000" dirty="0">
                <a:solidFill>
                  <a:schemeClr val="tx1">
                    <a:lumMod val="75000"/>
                    <a:lumOff val="25000"/>
                  </a:schemeClr>
                </a:solidFill>
              </a:rPr>
              <a:t>You need to identify the drawback of the traditional 3 tier or 4 tier Architectures and to understand why it allows data replication, duplication and redundancy </a:t>
            </a:r>
          </a:p>
          <a:p>
            <a:pPr marL="0" indent="0" algn="ctr">
              <a:lnSpc>
                <a:spcPct val="100000"/>
              </a:lnSpc>
              <a:spcBef>
                <a:spcPts val="0"/>
              </a:spcBef>
              <a:spcAft>
                <a:spcPts val="0"/>
              </a:spcAft>
              <a:buNone/>
              <a:defRPr/>
            </a:pPr>
            <a:r>
              <a:rPr lang="en-GB" sz="2000" dirty="0">
                <a:solidFill>
                  <a:schemeClr val="tx1">
                    <a:lumMod val="75000"/>
                    <a:lumOff val="25000"/>
                  </a:schemeClr>
                </a:solidFill>
              </a:rPr>
              <a:t>through Data Warehouse and Data Mart.</a:t>
            </a:r>
            <a:endParaRPr lang="en-AU" sz="2000" dirty="0">
              <a:solidFill>
                <a:schemeClr val="tx1">
                  <a:lumMod val="75000"/>
                  <a:lumOff val="25000"/>
                </a:schemeClr>
              </a:solidFill>
            </a:endParaRPr>
          </a:p>
        </p:txBody>
      </p:sp>
      <p:sp>
        <p:nvSpPr>
          <p:cNvPr id="4" name="Slide Number Placeholder 3"/>
          <p:cNvSpPr>
            <a:spLocks noGrp="1"/>
          </p:cNvSpPr>
          <p:nvPr>
            <p:ph type="sldNum" sz="quarter" idx="10"/>
          </p:nvPr>
        </p:nvSpPr>
        <p:spPr>
          <a:xfrm>
            <a:off x="8583488" y="6368588"/>
            <a:ext cx="381000" cy="365125"/>
          </a:xfrm>
        </p:spPr>
        <p:txBody>
          <a:bodyPr/>
          <a:lstStyle/>
          <a:p>
            <a:pPr>
              <a:defRPr/>
            </a:pPr>
            <a:fld id="{9457BC35-0112-4DB5-8FCA-BD6217E8A452}" type="slidenum">
              <a:rPr lang="en-AU"/>
              <a:pPr>
                <a:defRPr/>
              </a:pPr>
              <a:t>19</a:t>
            </a:fld>
            <a:endParaRPr lang="en-AU" dirty="0"/>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222734"/>
            <a:ext cx="5791200" cy="2992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FDF7C817-DC97-4CF1-8FC5-04F925DA1D34}"/>
              </a:ext>
            </a:extLst>
          </p:cNvPr>
          <p:cNvSpPr txBox="1"/>
          <p:nvPr/>
        </p:nvSpPr>
        <p:spPr>
          <a:xfrm>
            <a:off x="1969008" y="6443813"/>
            <a:ext cx="5181600" cy="369332"/>
          </a:xfrm>
          <a:prstGeom prst="rect">
            <a:avLst/>
          </a:prstGeom>
          <a:noFill/>
        </p:spPr>
        <p:txBody>
          <a:bodyPr wrap="square" rtlCol="0">
            <a:spAutoFit/>
          </a:bodyPr>
          <a:lstStyle/>
          <a:p>
            <a:r>
              <a:rPr lang="en-US" dirty="0"/>
              <a:t>Data Warehouse, the 1990’s traditional approach</a:t>
            </a:r>
            <a:endParaRPr lang="en-AU" dirty="0"/>
          </a:p>
        </p:txBody>
      </p:sp>
    </p:spTree>
    <p:extLst>
      <p:ext uri="{BB962C8B-B14F-4D97-AF65-F5344CB8AC3E}">
        <p14:creationId xmlns:p14="http://schemas.microsoft.com/office/powerpoint/2010/main" val="136952719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2A0B0C-0354-423B-A05F-1A84CE91DF8A}"/>
              </a:ext>
            </a:extLst>
          </p:cNvPr>
          <p:cNvSpPr>
            <a:spLocks noGrp="1"/>
          </p:cNvSpPr>
          <p:nvPr>
            <p:ph type="sldNum" sz="quarter" idx="12"/>
          </p:nvPr>
        </p:nvSpPr>
        <p:spPr/>
        <p:txBody>
          <a:bodyPr/>
          <a:lstStyle/>
          <a:p>
            <a:fld id="{4556B232-9F89-4083-B3BB-DDC8E5903F80}" type="slidenum">
              <a:rPr lang="en-US" smtClean="0"/>
              <a:pPr/>
              <a:t>2</a:t>
            </a:fld>
            <a:endParaRPr lang="en-US" dirty="0"/>
          </a:p>
        </p:txBody>
      </p:sp>
      <p:sp>
        <p:nvSpPr>
          <p:cNvPr id="3" name="Title 2">
            <a:extLst>
              <a:ext uri="{FF2B5EF4-FFF2-40B4-BE49-F238E27FC236}">
                <a16:creationId xmlns:a16="http://schemas.microsoft.com/office/drawing/2014/main" id="{7BC3EE2E-3D7D-4F48-B9D2-1C3365C4C420}"/>
              </a:ext>
            </a:extLst>
          </p:cNvPr>
          <p:cNvSpPr>
            <a:spLocks noGrp="1"/>
          </p:cNvSpPr>
          <p:nvPr>
            <p:ph type="title"/>
          </p:nvPr>
        </p:nvSpPr>
        <p:spPr/>
        <p:txBody>
          <a:bodyPr/>
          <a:lstStyle/>
          <a:p>
            <a:r>
              <a:rPr lang="en-US" b="1" dirty="0"/>
              <a:t>Content</a:t>
            </a:r>
            <a:endParaRPr lang="en-AU" b="1" dirty="0"/>
          </a:p>
        </p:txBody>
      </p:sp>
      <p:sp>
        <p:nvSpPr>
          <p:cNvPr id="4" name="Content Placeholder 3">
            <a:extLst>
              <a:ext uri="{FF2B5EF4-FFF2-40B4-BE49-F238E27FC236}">
                <a16:creationId xmlns:a16="http://schemas.microsoft.com/office/drawing/2014/main" id="{D062E3D3-B244-4103-90BE-959D078D31B3}"/>
              </a:ext>
            </a:extLst>
          </p:cNvPr>
          <p:cNvSpPr>
            <a:spLocks noGrp="1"/>
          </p:cNvSpPr>
          <p:nvPr>
            <p:ph idx="1"/>
          </p:nvPr>
        </p:nvSpPr>
        <p:spPr/>
        <p:txBody>
          <a:bodyPr/>
          <a:lstStyle/>
          <a:p>
            <a:pPr marL="457200" indent="-457200">
              <a:buFont typeface="+mj-lt"/>
              <a:buAutoNum type="arabicPeriod"/>
            </a:pPr>
            <a:r>
              <a:rPr lang="en-US" dirty="0"/>
              <a:t>An illustrative example </a:t>
            </a:r>
          </a:p>
          <a:p>
            <a:pPr marL="457200" indent="-457200">
              <a:buFont typeface="+mj-lt"/>
              <a:buAutoNum type="arabicPeriod"/>
            </a:pPr>
            <a:r>
              <a:rPr lang="en-US" dirty="0"/>
              <a:t>Find the data, “what” data, “which” data, “where” are the data</a:t>
            </a:r>
          </a:p>
          <a:p>
            <a:pPr marL="457200" indent="-457200">
              <a:buFont typeface="+mj-lt"/>
              <a:buAutoNum type="arabicPeriod"/>
            </a:pPr>
            <a:r>
              <a:rPr lang="en-US" dirty="0"/>
              <a:t>Answer to business questions, big or small</a:t>
            </a:r>
          </a:p>
          <a:p>
            <a:pPr marL="457200" indent="-457200">
              <a:buFont typeface="+mj-lt"/>
              <a:buAutoNum type="arabicPeriod"/>
            </a:pPr>
            <a:r>
              <a:rPr lang="en-US" dirty="0"/>
              <a:t>Is it an enterprise issues or BI issues (data issues)</a:t>
            </a:r>
          </a:p>
          <a:p>
            <a:pPr marL="457200" indent="-457200">
              <a:buFont typeface="+mj-lt"/>
              <a:buAutoNum type="arabicPeriod"/>
            </a:pPr>
            <a:r>
              <a:rPr lang="en-US" dirty="0"/>
              <a:t>Big data, BI, AI and future Logistics</a:t>
            </a:r>
          </a:p>
          <a:p>
            <a:pPr marL="457200" indent="-457200">
              <a:buFont typeface="+mj-lt"/>
              <a:buAutoNum type="arabicPeriod"/>
            </a:pPr>
            <a:endParaRPr lang="en-US" dirty="0"/>
          </a:p>
          <a:p>
            <a:pPr marL="457200" indent="-457200">
              <a:buFont typeface="+mj-lt"/>
              <a:buAutoNum type="arabicPeriod"/>
            </a:pPr>
            <a:endParaRPr lang="en-AU" dirty="0"/>
          </a:p>
        </p:txBody>
      </p:sp>
    </p:spTree>
    <p:extLst>
      <p:ext uri="{BB962C8B-B14F-4D97-AF65-F5344CB8AC3E}">
        <p14:creationId xmlns:p14="http://schemas.microsoft.com/office/powerpoint/2010/main" val="1559948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95" name="Group 194"/>
          <p:cNvGrpSpPr>
            <a:grpSpLocks/>
          </p:cNvGrpSpPr>
          <p:nvPr/>
        </p:nvGrpSpPr>
        <p:grpSpPr bwMode="auto">
          <a:xfrm>
            <a:off x="990600" y="5299227"/>
            <a:ext cx="7462838" cy="1141413"/>
            <a:chOff x="1086734" y="5617964"/>
            <a:chExt cx="7462468" cy="1141155"/>
          </a:xfrm>
        </p:grpSpPr>
        <p:sp>
          <p:nvSpPr>
            <p:cNvPr id="184" name="Cloud 183"/>
            <p:cNvSpPr/>
            <p:nvPr/>
          </p:nvSpPr>
          <p:spPr bwMode="auto">
            <a:xfrm>
              <a:off x="1086734" y="5654469"/>
              <a:ext cx="2009675" cy="511059"/>
            </a:xfrm>
            <a:prstGeom prst="cloud">
              <a:avLst/>
            </a:prstGeom>
            <a:solidFill>
              <a:schemeClr val="accent1">
                <a:lumMod val="20000"/>
                <a:lumOff val="8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en-AU" sz="1000" b="1" dirty="0"/>
                <a:t>Where does she get data from?</a:t>
              </a:r>
            </a:p>
          </p:txBody>
        </p:sp>
        <p:sp>
          <p:nvSpPr>
            <p:cNvPr id="186" name="Cloud 185"/>
            <p:cNvSpPr/>
            <p:nvPr/>
          </p:nvSpPr>
          <p:spPr bwMode="auto">
            <a:xfrm>
              <a:off x="4355235" y="6248060"/>
              <a:ext cx="2011262" cy="511059"/>
            </a:xfrm>
            <a:prstGeom prst="cloud">
              <a:avLst/>
            </a:prstGeom>
            <a:solidFill>
              <a:schemeClr val="accent1">
                <a:lumMod val="20000"/>
                <a:lumOff val="8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en-AU" sz="1000" b="1" dirty="0"/>
                <a:t>How did you get this data?</a:t>
              </a:r>
            </a:p>
          </p:txBody>
        </p:sp>
        <p:sp>
          <p:nvSpPr>
            <p:cNvPr id="187" name="Cloud 186"/>
            <p:cNvSpPr/>
            <p:nvPr/>
          </p:nvSpPr>
          <p:spPr bwMode="auto">
            <a:xfrm>
              <a:off x="3644070" y="5654469"/>
              <a:ext cx="2009675" cy="511059"/>
            </a:xfrm>
            <a:prstGeom prst="cloud">
              <a:avLst/>
            </a:prstGeom>
            <a:solidFill>
              <a:schemeClr val="accent1">
                <a:lumMod val="20000"/>
                <a:lumOff val="8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en-AU" sz="1000" b="1" dirty="0"/>
                <a:t>How did you pull that data?</a:t>
              </a:r>
            </a:p>
          </p:txBody>
        </p:sp>
        <p:sp>
          <p:nvSpPr>
            <p:cNvPr id="188" name="Cloud 187"/>
            <p:cNvSpPr/>
            <p:nvPr/>
          </p:nvSpPr>
          <p:spPr bwMode="auto">
            <a:xfrm>
              <a:off x="2221741" y="6248060"/>
              <a:ext cx="2009675" cy="511059"/>
            </a:xfrm>
            <a:prstGeom prst="cloud">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algn="ctr" eaLnBrk="1" hangingPunct="1">
                <a:defRPr/>
              </a:pPr>
              <a:r>
                <a:rPr lang="en-AU" sz="1000" b="1" dirty="0"/>
                <a:t>Did you include their data?</a:t>
              </a:r>
            </a:p>
          </p:txBody>
        </p:sp>
        <p:sp>
          <p:nvSpPr>
            <p:cNvPr id="189" name="Cloud 188"/>
            <p:cNvSpPr/>
            <p:nvPr/>
          </p:nvSpPr>
          <p:spPr bwMode="auto">
            <a:xfrm>
              <a:off x="6722080" y="5617964"/>
              <a:ext cx="1827122" cy="511059"/>
            </a:xfrm>
            <a:prstGeom prst="cloud">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algn="ctr" eaLnBrk="1" hangingPunct="1">
                <a:defRPr/>
              </a:pPr>
              <a:r>
                <a:rPr lang="en-AU" sz="1000" b="1" dirty="0"/>
                <a:t>Do you trust that data?</a:t>
              </a:r>
            </a:p>
          </p:txBody>
        </p:sp>
        <p:sp>
          <p:nvSpPr>
            <p:cNvPr id="193" name="Cloud 192"/>
            <p:cNvSpPr/>
            <p:nvPr/>
          </p:nvSpPr>
          <p:spPr bwMode="auto">
            <a:xfrm>
              <a:off x="6539527" y="6248060"/>
              <a:ext cx="2009675" cy="511059"/>
            </a:xfrm>
            <a:prstGeom prst="cloud">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algn="ctr" eaLnBrk="1" hangingPunct="1">
                <a:defRPr/>
              </a:pPr>
              <a:r>
                <a:rPr lang="en-AU" sz="1000" b="1" dirty="0"/>
                <a:t>Why that data is important?</a:t>
              </a:r>
            </a:p>
          </p:txBody>
        </p:sp>
      </p:grpSp>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667000"/>
            <a:ext cx="4582691"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4544" y="1484784"/>
            <a:ext cx="184731" cy="369332"/>
          </a:xfrm>
          <a:prstGeom prst="rect">
            <a:avLst/>
          </a:prstGeom>
          <a:noFill/>
        </p:spPr>
        <p:txBody>
          <a:bodyPr wrap="none" rtlCol="0">
            <a:spAutoFit/>
          </a:bodyPr>
          <a:lstStyle/>
          <a:p>
            <a:endParaRPr lang="en-AU" dirty="0"/>
          </a:p>
        </p:txBody>
      </p:sp>
      <p:sp>
        <p:nvSpPr>
          <p:cNvPr id="13" name="Content Placeholder 2">
            <a:extLst>
              <a:ext uri="{FF2B5EF4-FFF2-40B4-BE49-F238E27FC236}">
                <a16:creationId xmlns:a16="http://schemas.microsoft.com/office/drawing/2014/main" id="{914B28C1-4287-42BD-817E-5BCEEBEADA39}"/>
              </a:ext>
            </a:extLst>
          </p:cNvPr>
          <p:cNvSpPr>
            <a:spLocks noGrp="1"/>
          </p:cNvSpPr>
          <p:nvPr>
            <p:ph idx="1"/>
          </p:nvPr>
        </p:nvSpPr>
        <p:spPr>
          <a:xfrm>
            <a:off x="228600" y="1588629"/>
            <a:ext cx="8686800" cy="838200"/>
          </a:xfrm>
        </p:spPr>
        <p:txBody>
          <a:bodyPr rtlCol="0">
            <a:noAutofit/>
          </a:bodyPr>
          <a:lstStyle/>
          <a:p>
            <a:pPr algn="ctr">
              <a:lnSpc>
                <a:spcPct val="100000"/>
              </a:lnSpc>
              <a:spcBef>
                <a:spcPts val="0"/>
              </a:spcBef>
              <a:spcAft>
                <a:spcPts val="0"/>
              </a:spcAft>
              <a:defRPr/>
            </a:pPr>
            <a:r>
              <a:rPr lang="en-GB" sz="2000" dirty="0">
                <a:solidFill>
                  <a:schemeClr val="tx1">
                    <a:lumMod val="75000"/>
                    <a:lumOff val="25000"/>
                  </a:schemeClr>
                </a:solidFill>
              </a:rPr>
              <a:t>If you don’t take the ownership of the data, you will not be able to answer the following questions, because you outsourced - it remains unknown.</a:t>
            </a:r>
            <a:endParaRPr lang="en-AU" sz="2000" dirty="0">
              <a:solidFill>
                <a:schemeClr val="tx1">
                  <a:lumMod val="75000"/>
                  <a:lumOff val="25000"/>
                </a:schemeClr>
              </a:solidFill>
            </a:endParaRPr>
          </a:p>
        </p:txBody>
      </p:sp>
      <p:sp>
        <p:nvSpPr>
          <p:cNvPr id="15" name="Title 1">
            <a:extLst>
              <a:ext uri="{FF2B5EF4-FFF2-40B4-BE49-F238E27FC236}">
                <a16:creationId xmlns:a16="http://schemas.microsoft.com/office/drawing/2014/main" id="{A1D101F7-661C-4466-AE04-71B10988A39A}"/>
              </a:ext>
            </a:extLst>
          </p:cNvPr>
          <p:cNvSpPr>
            <a:spLocks noGrp="1"/>
          </p:cNvSpPr>
          <p:nvPr>
            <p:ph type="title"/>
          </p:nvPr>
        </p:nvSpPr>
        <p:spPr>
          <a:xfrm>
            <a:off x="228600" y="457200"/>
            <a:ext cx="8686800" cy="838200"/>
          </a:xfrm>
        </p:spPr>
        <p:txBody>
          <a:bodyPr>
            <a:normAutofit/>
          </a:bodyPr>
          <a:lstStyle/>
          <a:p>
            <a:pPr eaLnBrk="1" fontAlgn="auto" hangingPunct="1">
              <a:spcAft>
                <a:spcPts val="0"/>
              </a:spcAft>
              <a:buClrTx/>
              <a:defRPr/>
            </a:pPr>
            <a:r>
              <a:rPr lang="en-GB" sz="3600" b="1" dirty="0">
                <a:solidFill>
                  <a:srgbClr val="00582A"/>
                </a:solidFill>
              </a:rPr>
              <a:t>How can we have a single source of truth? </a:t>
            </a:r>
          </a:p>
        </p:txBody>
      </p:sp>
    </p:spTree>
    <p:custDataLst>
      <p:tags r:id="rId1"/>
    </p:custDataLst>
    <p:extLst>
      <p:ext uri="{BB962C8B-B14F-4D97-AF65-F5344CB8AC3E}">
        <p14:creationId xmlns:p14="http://schemas.microsoft.com/office/powerpoint/2010/main" val="151682922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342376" y="6218237"/>
            <a:ext cx="533400" cy="365125"/>
          </a:xfrm>
        </p:spPr>
        <p:txBody>
          <a:bodyPr/>
          <a:lstStyle/>
          <a:p>
            <a:pPr>
              <a:defRPr/>
            </a:pPr>
            <a:fld id="{9457BC35-0112-4DB5-8FCA-BD6217E8A452}" type="slidenum">
              <a:rPr lang="en-AU"/>
              <a:pPr>
                <a:defRPr/>
              </a:pPr>
              <a:t>21</a:t>
            </a:fld>
            <a:endParaRPr lang="en-AU" dirty="0"/>
          </a:p>
        </p:txBody>
      </p:sp>
      <p:sp>
        <p:nvSpPr>
          <p:cNvPr id="8" name="Content Placeholder 2"/>
          <p:cNvSpPr>
            <a:spLocks noGrp="1"/>
          </p:cNvSpPr>
          <p:nvPr>
            <p:ph idx="1"/>
          </p:nvPr>
        </p:nvSpPr>
        <p:spPr>
          <a:xfrm>
            <a:off x="286512" y="2514600"/>
            <a:ext cx="8613912" cy="3657600"/>
          </a:xfrm>
        </p:spPr>
        <p:txBody>
          <a:bodyPr>
            <a:normAutofit/>
          </a:bodyPr>
          <a:lstStyle/>
          <a:p>
            <a:pPr marL="514350" indent="-514350">
              <a:buClr>
                <a:schemeClr val="tx1"/>
              </a:buClr>
              <a:buFont typeface="+mj-lt"/>
              <a:buAutoNum type="arabicPeriod"/>
            </a:pPr>
            <a:r>
              <a:rPr lang="en-GB" sz="2000" dirty="0"/>
              <a:t>IT outsourcing</a:t>
            </a:r>
          </a:p>
          <a:p>
            <a:pPr marL="514350" indent="-514350">
              <a:buClr>
                <a:schemeClr val="tx1"/>
              </a:buClr>
              <a:buFont typeface="+mj-lt"/>
              <a:buAutoNum type="arabicPeriod"/>
            </a:pPr>
            <a:r>
              <a:rPr lang="en-GB" sz="2000" dirty="0"/>
              <a:t>Vendor supported systems</a:t>
            </a:r>
          </a:p>
          <a:p>
            <a:pPr marL="514350" indent="-514350">
              <a:buClr>
                <a:schemeClr val="tx1"/>
              </a:buClr>
              <a:buFont typeface="+mj-lt"/>
              <a:buAutoNum type="arabicPeriod"/>
            </a:pPr>
            <a:r>
              <a:rPr lang="en-GB" sz="2000" dirty="0"/>
              <a:t>IP and Copyrights</a:t>
            </a:r>
          </a:p>
          <a:p>
            <a:pPr marL="514350" indent="-514350">
              <a:buClr>
                <a:schemeClr val="tx1"/>
              </a:buClr>
              <a:buFont typeface="+mj-lt"/>
              <a:buAutoNum type="arabicPeriod"/>
            </a:pPr>
            <a:r>
              <a:rPr lang="en-GB" sz="2000" dirty="0"/>
              <a:t>Poor IT contracts</a:t>
            </a:r>
          </a:p>
          <a:p>
            <a:pPr marL="514350" indent="-514350">
              <a:buClr>
                <a:schemeClr val="tx1"/>
              </a:buClr>
              <a:buFont typeface="+mj-lt"/>
              <a:buAutoNum type="arabicPeriod"/>
            </a:pPr>
            <a:r>
              <a:rPr lang="en-GB" sz="2000" dirty="0"/>
              <a:t>Your Data, my server </a:t>
            </a:r>
            <a:endParaRPr lang="en-AU" sz="2000" dirty="0"/>
          </a:p>
        </p:txBody>
      </p:sp>
      <p:sp>
        <p:nvSpPr>
          <p:cNvPr id="5" name="TextBox 194">
            <a:extLst>
              <a:ext uri="{FF2B5EF4-FFF2-40B4-BE49-F238E27FC236}">
                <a16:creationId xmlns:a16="http://schemas.microsoft.com/office/drawing/2014/main" id="{9C57AED6-0B8F-47B9-BF90-088472F7B1DC}"/>
              </a:ext>
            </a:extLst>
          </p:cNvPr>
          <p:cNvSpPr txBox="1">
            <a:spLocks noChangeArrowheads="1"/>
          </p:cNvSpPr>
          <p:nvPr/>
        </p:nvSpPr>
        <p:spPr bwMode="auto">
          <a:xfrm>
            <a:off x="108806" y="685800"/>
            <a:ext cx="87916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lgn="ctr" eaLnBrk="1" hangingPunct="1">
              <a:spcBef>
                <a:spcPct val="0"/>
              </a:spcBef>
              <a:buClrTx/>
              <a:buSzTx/>
              <a:buFontTx/>
              <a:buNone/>
            </a:pPr>
            <a:r>
              <a:rPr lang="en-GB" b="1" dirty="0">
                <a:solidFill>
                  <a:srgbClr val="00582A"/>
                </a:solidFill>
                <a:latin typeface="Calibri" panose="020F0502020204030204" pitchFamily="34" charset="0"/>
              </a:rPr>
              <a:t>How can we have a total ownership of our data?</a:t>
            </a:r>
            <a:endParaRPr lang="en-AU" altLang="en-US" b="1" dirty="0">
              <a:solidFill>
                <a:srgbClr val="00582A"/>
              </a:solidFill>
              <a:latin typeface="Calibri" panose="020F0502020204030204" pitchFamily="34" charset="0"/>
            </a:endParaRPr>
          </a:p>
        </p:txBody>
      </p:sp>
      <p:sp>
        <p:nvSpPr>
          <p:cNvPr id="9" name="Content Placeholder 2">
            <a:extLst>
              <a:ext uri="{FF2B5EF4-FFF2-40B4-BE49-F238E27FC236}">
                <a16:creationId xmlns:a16="http://schemas.microsoft.com/office/drawing/2014/main" id="{F93342D6-89B9-4506-9743-ECCDC7172845}"/>
              </a:ext>
            </a:extLst>
          </p:cNvPr>
          <p:cNvSpPr txBox="1">
            <a:spLocks/>
          </p:cNvSpPr>
          <p:nvPr/>
        </p:nvSpPr>
        <p:spPr>
          <a:xfrm>
            <a:off x="286512" y="1401596"/>
            <a:ext cx="8589264" cy="732004"/>
          </a:xfrm>
          <a:prstGeom prst="rect">
            <a:avLst/>
          </a:prstGeom>
          <a:ln>
            <a:solidFill>
              <a:srgbClr val="00682F"/>
            </a:solidFill>
          </a:ln>
        </p:spPr>
        <p:txBody>
          <a:bodyPr rtlCol="0">
            <a:noAutofit/>
          </a:bodyPr>
          <a:lstStyle>
            <a:lvl1pPr marL="0" indent="0" algn="l" defTabSz="914400" rtl="0" eaLnBrk="1" latinLnBrk="0" hangingPunct="1">
              <a:lnSpc>
                <a:spcPct val="150000"/>
              </a:lnSpc>
              <a:spcBef>
                <a:spcPts val="600"/>
              </a:spcBef>
              <a:spcAft>
                <a:spcPts val="600"/>
              </a:spcAft>
              <a:buClr>
                <a:srgbClr val="007033"/>
              </a:buClr>
              <a:buFont typeface="Arial" pitchFamily="34" charset="0"/>
              <a:buNone/>
              <a:defRPr sz="2400" kern="200" spc="0">
                <a:solidFill>
                  <a:schemeClr val="tx2"/>
                </a:solidFill>
                <a:latin typeface="Calibri" pitchFamily="34" charset="0"/>
                <a:ea typeface="+mn-ea"/>
                <a:cs typeface="Calibri" pitchFamily="34" charset="0"/>
              </a:defRPr>
            </a:lvl1pPr>
            <a:lvl2pPr marL="594360" indent="-274320" algn="l" defTabSz="914400" rtl="0" eaLnBrk="1" latinLnBrk="0" hangingPunct="1">
              <a:lnSpc>
                <a:spcPct val="150000"/>
              </a:lnSpc>
              <a:spcBef>
                <a:spcPts val="600"/>
              </a:spcBef>
              <a:spcAft>
                <a:spcPts val="600"/>
              </a:spcAft>
              <a:buClr>
                <a:srgbClr val="007033"/>
              </a:buClr>
              <a:buFont typeface="Arial" pitchFamily="34" charset="0"/>
              <a:buChar char="•"/>
              <a:defRPr sz="2200" kern="200" spc="0">
                <a:solidFill>
                  <a:schemeClr val="tx2"/>
                </a:solidFill>
                <a:latin typeface="Calibri" pitchFamily="34" charset="0"/>
                <a:ea typeface="+mn-ea"/>
                <a:cs typeface="Calibri" pitchFamily="34" charset="0"/>
              </a:defRPr>
            </a:lvl2pPr>
            <a:lvl3pPr marL="868680" indent="-228600" algn="l" defTabSz="914400" rtl="0" eaLnBrk="1" latinLnBrk="0" hangingPunct="1">
              <a:lnSpc>
                <a:spcPct val="150000"/>
              </a:lnSpc>
              <a:spcBef>
                <a:spcPts val="600"/>
              </a:spcBef>
              <a:spcAft>
                <a:spcPts val="600"/>
              </a:spcAft>
              <a:buClr>
                <a:srgbClr val="007033"/>
              </a:buClr>
              <a:buFont typeface="Arial" pitchFamily="34" charset="0"/>
              <a:buChar char="•"/>
              <a:defRPr sz="2000" kern="200" spc="0">
                <a:solidFill>
                  <a:schemeClr val="tx2"/>
                </a:solidFill>
                <a:latin typeface="Calibri" pitchFamily="34" charset="0"/>
                <a:ea typeface="+mn-ea"/>
                <a:cs typeface="Calibri" pitchFamily="34" charset="0"/>
              </a:defRPr>
            </a:lvl3pPr>
            <a:lvl4pPr marL="11430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a:solidFill>
                  <a:schemeClr val="tx2"/>
                </a:solidFill>
                <a:latin typeface="Calibri" pitchFamily="34" charset="0"/>
                <a:ea typeface="+mn-ea"/>
                <a:cs typeface="Calibri" pitchFamily="34" charset="0"/>
              </a:defRPr>
            </a:lvl4pPr>
            <a:lvl5pPr marL="1371600" indent="-228600" algn="l" defTabSz="914400" rtl="0" eaLnBrk="1" latinLnBrk="0" hangingPunct="1">
              <a:lnSpc>
                <a:spcPct val="150000"/>
              </a:lnSpc>
              <a:spcBef>
                <a:spcPts val="600"/>
              </a:spcBef>
              <a:spcAft>
                <a:spcPts val="600"/>
              </a:spcAft>
              <a:buClr>
                <a:srgbClr val="007033"/>
              </a:buClr>
              <a:buFont typeface="Arial" pitchFamily="34" charset="0"/>
              <a:buChar char="•"/>
              <a:defRPr sz="1800" kern="200" spc="0" baseline="0">
                <a:solidFill>
                  <a:schemeClr val="tx2"/>
                </a:solidFill>
                <a:latin typeface="Calibri" pitchFamily="34" charset="0"/>
                <a:ea typeface="+mn-ea"/>
                <a:cs typeface="Calibri"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lgn="ctr">
              <a:lnSpc>
                <a:spcPct val="100000"/>
              </a:lnSpc>
              <a:spcBef>
                <a:spcPts val="0"/>
              </a:spcBef>
              <a:spcAft>
                <a:spcPts val="0"/>
              </a:spcAft>
              <a:defRPr/>
            </a:pPr>
            <a:r>
              <a:rPr lang="en-GB" sz="2000" dirty="0">
                <a:solidFill>
                  <a:schemeClr val="tx1">
                    <a:lumMod val="75000"/>
                    <a:lumOff val="25000"/>
                  </a:schemeClr>
                </a:solidFill>
              </a:rPr>
              <a:t>You don’t if you outsource all your IT - everybody knows.</a:t>
            </a:r>
          </a:p>
          <a:p>
            <a:pPr algn="ctr">
              <a:lnSpc>
                <a:spcPct val="100000"/>
              </a:lnSpc>
              <a:spcBef>
                <a:spcPts val="0"/>
              </a:spcBef>
              <a:spcAft>
                <a:spcPts val="0"/>
              </a:spcAft>
              <a:defRPr/>
            </a:pPr>
            <a:r>
              <a:rPr lang="en-GB" sz="2000" dirty="0">
                <a:solidFill>
                  <a:schemeClr val="tx1">
                    <a:lumMod val="75000"/>
                    <a:lumOff val="25000"/>
                  </a:schemeClr>
                </a:solidFill>
              </a:rPr>
              <a:t>You need to address the following questions.</a:t>
            </a:r>
            <a:endParaRPr lang="en-AU" sz="2000" dirty="0">
              <a:solidFill>
                <a:schemeClr val="tx1">
                  <a:lumMod val="75000"/>
                  <a:lumOff val="25000"/>
                </a:schemeClr>
              </a:solidFill>
            </a:endParaRPr>
          </a:p>
        </p:txBody>
      </p:sp>
    </p:spTree>
    <p:extLst>
      <p:ext uri="{BB962C8B-B14F-4D97-AF65-F5344CB8AC3E}">
        <p14:creationId xmlns:p14="http://schemas.microsoft.com/office/powerpoint/2010/main" val="45736946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72852" y="914400"/>
            <a:ext cx="8598296" cy="685800"/>
          </a:xfrm>
        </p:spPr>
        <p:txBody>
          <a:bodyPr>
            <a:normAutofit/>
          </a:bodyPr>
          <a:lstStyle/>
          <a:p>
            <a:pPr eaLnBrk="1" fontAlgn="auto" hangingPunct="1">
              <a:spcAft>
                <a:spcPts val="0"/>
              </a:spcAft>
              <a:buClrTx/>
              <a:defRPr/>
            </a:pPr>
            <a:r>
              <a:rPr lang="en-GB" sz="3600" b="1" dirty="0">
                <a:solidFill>
                  <a:srgbClr val="00582A"/>
                </a:solidFill>
              </a:rPr>
              <a:t>What is </a:t>
            </a:r>
            <a:r>
              <a:rPr lang="en-GB" sz="3600" b="1" dirty="0" err="1">
                <a:solidFill>
                  <a:srgbClr val="00582A"/>
                </a:solidFill>
              </a:rPr>
              <a:t>RoI</a:t>
            </a:r>
            <a:r>
              <a:rPr lang="en-GB" sz="3600" b="1" dirty="0">
                <a:solidFill>
                  <a:srgbClr val="00582A"/>
                </a:solidFill>
              </a:rPr>
              <a:t> on deployment of ERP?</a:t>
            </a:r>
          </a:p>
        </p:txBody>
      </p:sp>
      <p:sp>
        <p:nvSpPr>
          <p:cNvPr id="4" name="Slide Number Placeholder 3"/>
          <p:cNvSpPr>
            <a:spLocks noGrp="1"/>
          </p:cNvSpPr>
          <p:nvPr>
            <p:ph type="sldNum" sz="quarter" idx="10"/>
          </p:nvPr>
        </p:nvSpPr>
        <p:spPr>
          <a:xfrm>
            <a:off x="8349940" y="6035674"/>
            <a:ext cx="533400" cy="365125"/>
          </a:xfrm>
        </p:spPr>
        <p:txBody>
          <a:bodyPr/>
          <a:lstStyle/>
          <a:p>
            <a:pPr>
              <a:defRPr/>
            </a:pPr>
            <a:fld id="{9457BC35-0112-4DB5-8FCA-BD6217E8A452}" type="slidenum">
              <a:rPr lang="en-AU"/>
              <a:pPr>
                <a:defRPr/>
              </a:pPr>
              <a:t>22</a:t>
            </a:fld>
            <a:endParaRPr lang="en-AU" dirty="0"/>
          </a:p>
        </p:txBody>
      </p:sp>
      <p:sp>
        <p:nvSpPr>
          <p:cNvPr id="2" name="Content Placeholder 1"/>
          <p:cNvSpPr>
            <a:spLocks noGrp="1"/>
          </p:cNvSpPr>
          <p:nvPr>
            <p:ph idx="1"/>
          </p:nvPr>
        </p:nvSpPr>
        <p:spPr>
          <a:xfrm>
            <a:off x="285044" y="2014007"/>
            <a:ext cx="8598296" cy="4767793"/>
          </a:xfrm>
        </p:spPr>
        <p:txBody>
          <a:bodyPr>
            <a:normAutofit fontScale="85000" lnSpcReduction="20000"/>
          </a:bodyPr>
          <a:lstStyle/>
          <a:p>
            <a:r>
              <a:rPr lang="en-GB" dirty="0"/>
              <a:t>Worldwide, no single evidence of </a:t>
            </a:r>
            <a:r>
              <a:rPr lang="en-GB" dirty="0" err="1"/>
              <a:t>RoI</a:t>
            </a:r>
            <a:r>
              <a:rPr lang="en-GB" dirty="0"/>
              <a:t> on DW (Data Warehouses). Can you find it?</a:t>
            </a:r>
          </a:p>
          <a:p>
            <a:r>
              <a:rPr lang="en-GB" dirty="0"/>
              <a:t>What you can find in the last 20 years, is that all the Data Warehouse projects have 100% failure to deliver </a:t>
            </a:r>
            <a:r>
              <a:rPr lang="en-GB" dirty="0" err="1"/>
              <a:t>RoI</a:t>
            </a:r>
            <a:r>
              <a:rPr lang="en-GB" dirty="0"/>
              <a:t>. Most of the public sector does not care. Can you fix this?</a:t>
            </a:r>
          </a:p>
          <a:p>
            <a:pPr marL="914400" lvl="1" indent="-514350">
              <a:buFont typeface="+mj-lt"/>
              <a:buAutoNum type="arabicPeriod"/>
            </a:pPr>
            <a:r>
              <a:rPr lang="en-GB" dirty="0"/>
              <a:t>Inflexible – build by Expert</a:t>
            </a:r>
          </a:p>
          <a:p>
            <a:pPr marL="914400" lvl="1" indent="-514350">
              <a:buFont typeface="+mj-lt"/>
              <a:buAutoNum type="arabicPeriod"/>
            </a:pPr>
            <a:r>
              <a:rPr lang="en-GB" dirty="0"/>
              <a:t>Require Expert to operate</a:t>
            </a:r>
          </a:p>
          <a:p>
            <a:pPr marL="914400" lvl="1" indent="-514350">
              <a:buFont typeface="+mj-lt"/>
              <a:buAutoNum type="arabicPeriod"/>
            </a:pPr>
            <a:r>
              <a:rPr lang="en-GB" dirty="0"/>
              <a:t>Not for managers or end-users (of BI)</a:t>
            </a:r>
          </a:p>
          <a:p>
            <a:pPr marL="914400" lvl="1" indent="-514350">
              <a:buFont typeface="+mj-lt"/>
              <a:buAutoNum type="arabicPeriod"/>
            </a:pPr>
            <a:r>
              <a:rPr lang="en-GB" dirty="0"/>
              <a:t>Expensive and slow improvement</a:t>
            </a:r>
          </a:p>
          <a:p>
            <a:pPr marL="914400" lvl="1" indent="-514350">
              <a:buFont typeface="+mj-lt"/>
              <a:buAutoNum type="arabicPeriod"/>
            </a:pPr>
            <a:r>
              <a:rPr lang="en-GB" dirty="0"/>
              <a:t>Vendor in control</a:t>
            </a:r>
          </a:p>
          <a:p>
            <a:endParaRPr lang="en-AU" dirty="0"/>
          </a:p>
        </p:txBody>
      </p:sp>
    </p:spTree>
    <p:extLst>
      <p:ext uri="{BB962C8B-B14F-4D97-AF65-F5344CB8AC3E}">
        <p14:creationId xmlns:p14="http://schemas.microsoft.com/office/powerpoint/2010/main" val="155154185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461200"/>
            <a:ext cx="8686800" cy="986600"/>
          </a:xfrm>
        </p:spPr>
        <p:txBody>
          <a:bodyPr>
            <a:noAutofit/>
          </a:bodyPr>
          <a:lstStyle/>
          <a:p>
            <a:pPr eaLnBrk="1" fontAlgn="auto" hangingPunct="1">
              <a:spcAft>
                <a:spcPts val="0"/>
              </a:spcAft>
              <a:buClrTx/>
              <a:defRPr/>
            </a:pPr>
            <a:r>
              <a:rPr lang="en-GB" sz="3200" b="1" dirty="0">
                <a:solidFill>
                  <a:srgbClr val="00582A"/>
                </a:solidFill>
              </a:rPr>
              <a:t>How can we interoperate between multiple </a:t>
            </a:r>
            <a:br>
              <a:rPr lang="en-GB" sz="3200" b="1" dirty="0">
                <a:solidFill>
                  <a:srgbClr val="00582A"/>
                </a:solidFill>
              </a:rPr>
            </a:br>
            <a:r>
              <a:rPr lang="en-GB" sz="3200" b="1" dirty="0">
                <a:solidFill>
                  <a:srgbClr val="00582A"/>
                </a:solidFill>
              </a:rPr>
              <a:t>isolated systems?</a:t>
            </a:r>
          </a:p>
        </p:txBody>
      </p:sp>
      <p:sp>
        <p:nvSpPr>
          <p:cNvPr id="4" name="Slide Number Placeholder 3"/>
          <p:cNvSpPr>
            <a:spLocks noGrp="1"/>
          </p:cNvSpPr>
          <p:nvPr>
            <p:ph type="sldNum" sz="quarter" idx="10"/>
          </p:nvPr>
        </p:nvSpPr>
        <p:spPr>
          <a:xfrm>
            <a:off x="8382000" y="6107875"/>
            <a:ext cx="457200" cy="365125"/>
          </a:xfrm>
        </p:spPr>
        <p:txBody>
          <a:bodyPr/>
          <a:lstStyle/>
          <a:p>
            <a:pPr>
              <a:defRPr/>
            </a:pPr>
            <a:fld id="{9457BC35-0112-4DB5-8FCA-BD6217E8A452}" type="slidenum">
              <a:rPr lang="en-AU"/>
              <a:pPr>
                <a:defRPr/>
              </a:pPr>
              <a:t>23</a:t>
            </a:fld>
            <a:endParaRPr lang="en-AU" dirty="0"/>
          </a:p>
        </p:txBody>
      </p:sp>
      <p:sp>
        <p:nvSpPr>
          <p:cNvPr id="2" name="Content Placeholder 1"/>
          <p:cNvSpPr>
            <a:spLocks noGrp="1"/>
          </p:cNvSpPr>
          <p:nvPr>
            <p:ph idx="1"/>
          </p:nvPr>
        </p:nvSpPr>
        <p:spPr>
          <a:xfrm>
            <a:off x="228600" y="1539874"/>
            <a:ext cx="8686800" cy="5165725"/>
          </a:xfrm>
        </p:spPr>
        <p:txBody>
          <a:bodyPr/>
          <a:lstStyle/>
          <a:p>
            <a:r>
              <a:rPr lang="en-GB" dirty="0"/>
              <a:t>30 years on, no solutions to date. This is due to the fact that these different systems have the following features:</a:t>
            </a:r>
          </a:p>
          <a:p>
            <a:pPr marL="342900" indent="-342900">
              <a:buFont typeface="Arial" panose="020B0604020202020204" pitchFamily="34" charset="0"/>
              <a:buChar char="•"/>
            </a:pPr>
            <a:r>
              <a:rPr lang="en-GB" sz="2000" dirty="0"/>
              <a:t>Vendor in control</a:t>
            </a:r>
          </a:p>
          <a:p>
            <a:pPr marL="342900" indent="-342900">
              <a:buFont typeface="Arial" panose="020B0604020202020204" pitchFamily="34" charset="0"/>
              <a:buChar char="•"/>
            </a:pPr>
            <a:r>
              <a:rPr lang="en-GB" sz="2000" dirty="0"/>
              <a:t>Vendors – not willing to share the code or data</a:t>
            </a:r>
          </a:p>
          <a:p>
            <a:pPr marL="342900" indent="-342900">
              <a:buFont typeface="Arial" panose="020B0604020202020204" pitchFamily="34" charset="0"/>
              <a:buChar char="•"/>
            </a:pPr>
            <a:r>
              <a:rPr lang="en-GB" sz="2000" dirty="0"/>
              <a:t>Need a Database Expert </a:t>
            </a:r>
          </a:p>
          <a:p>
            <a:pPr marL="342900" indent="-342900">
              <a:buFont typeface="Arial" panose="020B0604020202020204" pitchFamily="34" charset="0"/>
              <a:buChar char="•"/>
            </a:pPr>
            <a:r>
              <a:rPr lang="en-GB" sz="2000" dirty="0"/>
              <a:t>Poor IT outsourcing strategy</a:t>
            </a:r>
          </a:p>
          <a:p>
            <a:pPr marL="342900" indent="-342900">
              <a:buFont typeface="Arial" panose="020B0604020202020204" pitchFamily="34" charset="0"/>
              <a:buChar char="•"/>
            </a:pPr>
            <a:r>
              <a:rPr lang="en-GB" sz="2000" dirty="0"/>
              <a:t>Data alignment and Schema matching failed to keep pace with the Business Change </a:t>
            </a:r>
          </a:p>
          <a:p>
            <a:endParaRPr lang="en-AU" dirty="0"/>
          </a:p>
        </p:txBody>
      </p:sp>
    </p:spTree>
    <p:extLst>
      <p:ext uri="{BB962C8B-B14F-4D97-AF65-F5344CB8AC3E}">
        <p14:creationId xmlns:p14="http://schemas.microsoft.com/office/powerpoint/2010/main" val="31606718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457200"/>
            <a:ext cx="8690112" cy="1143000"/>
          </a:xfrm>
        </p:spPr>
        <p:txBody>
          <a:bodyPr>
            <a:normAutofit fontScale="90000"/>
          </a:bodyPr>
          <a:lstStyle/>
          <a:p>
            <a:pPr marL="514350" indent="-514350">
              <a:defRPr/>
            </a:pPr>
            <a:r>
              <a:rPr lang="en-GB" b="1" dirty="0">
                <a:solidFill>
                  <a:srgbClr val="00582A"/>
                </a:solidFill>
              </a:rPr>
              <a:t>What is the best and agreed Business Intelligence framework?</a:t>
            </a:r>
          </a:p>
        </p:txBody>
      </p:sp>
      <p:sp>
        <p:nvSpPr>
          <p:cNvPr id="4" name="Slide Number Placeholder 3"/>
          <p:cNvSpPr>
            <a:spLocks noGrp="1"/>
          </p:cNvSpPr>
          <p:nvPr>
            <p:ph type="sldNum" sz="quarter" idx="10"/>
          </p:nvPr>
        </p:nvSpPr>
        <p:spPr>
          <a:xfrm>
            <a:off x="8382000" y="6209411"/>
            <a:ext cx="533400" cy="365125"/>
          </a:xfrm>
        </p:spPr>
        <p:txBody>
          <a:bodyPr/>
          <a:lstStyle/>
          <a:p>
            <a:pPr>
              <a:defRPr/>
            </a:pPr>
            <a:fld id="{9457BC35-0112-4DB5-8FCA-BD6217E8A452}" type="slidenum">
              <a:rPr lang="en-AU"/>
              <a:pPr>
                <a:defRPr/>
              </a:pPr>
              <a:t>24</a:t>
            </a:fld>
            <a:endParaRPr lang="en-AU" dirty="0"/>
          </a:p>
        </p:txBody>
      </p:sp>
      <p:sp>
        <p:nvSpPr>
          <p:cNvPr id="2" name="Content Placeholder 1"/>
          <p:cNvSpPr>
            <a:spLocks noGrp="1"/>
          </p:cNvSpPr>
          <p:nvPr>
            <p:ph idx="1"/>
          </p:nvPr>
        </p:nvSpPr>
        <p:spPr/>
        <p:txBody>
          <a:bodyPr/>
          <a:lstStyle/>
          <a:p>
            <a:r>
              <a:rPr lang="en-GB" dirty="0"/>
              <a:t>This is an enterprise issue that is related to big data, but it is not a BI issues, one needs to answer to the follow questions.</a:t>
            </a:r>
          </a:p>
          <a:p>
            <a:pPr marL="342900" indent="-342900">
              <a:buFont typeface="Arial" panose="020B0604020202020204" pitchFamily="34" charset="0"/>
              <a:buChar char="•"/>
            </a:pPr>
            <a:r>
              <a:rPr lang="en-GB" dirty="0"/>
              <a:t>Lack of understanding</a:t>
            </a:r>
          </a:p>
          <a:p>
            <a:pPr marL="342900" indent="-342900">
              <a:buFont typeface="Arial" panose="020B0604020202020204" pitchFamily="34" charset="0"/>
              <a:buChar char="•"/>
            </a:pPr>
            <a:r>
              <a:rPr lang="en-GB" dirty="0"/>
              <a:t>Different understanding</a:t>
            </a:r>
          </a:p>
          <a:p>
            <a:pPr marL="342900" indent="-342900">
              <a:buFont typeface="Arial" panose="020B0604020202020204" pitchFamily="34" charset="0"/>
              <a:buChar char="•"/>
            </a:pPr>
            <a:r>
              <a:rPr lang="en-GB" dirty="0"/>
              <a:t>Lack of BI expert</a:t>
            </a:r>
          </a:p>
          <a:p>
            <a:pPr marL="342900" indent="-342900">
              <a:buFont typeface="Arial" panose="020B0604020202020204" pitchFamily="34" charset="0"/>
              <a:buChar char="•"/>
            </a:pPr>
            <a:r>
              <a:rPr lang="en-GB" dirty="0"/>
              <a:t>Lack of ICT investment</a:t>
            </a:r>
            <a:endParaRPr lang="en-AU" dirty="0"/>
          </a:p>
        </p:txBody>
      </p:sp>
    </p:spTree>
    <p:extLst>
      <p:ext uri="{BB962C8B-B14F-4D97-AF65-F5344CB8AC3E}">
        <p14:creationId xmlns:p14="http://schemas.microsoft.com/office/powerpoint/2010/main" val="282759194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685800"/>
            <a:ext cx="8638360" cy="861864"/>
          </a:xfrm>
        </p:spPr>
        <p:txBody>
          <a:bodyPr>
            <a:normAutofit/>
          </a:bodyPr>
          <a:lstStyle/>
          <a:p>
            <a:pPr eaLnBrk="1" hangingPunct="1"/>
            <a:r>
              <a:rPr lang="en-AU" sz="3600" b="1" dirty="0"/>
              <a:t>What Big data project can do? </a:t>
            </a:r>
            <a:endParaRPr lang="en-AU" sz="3600" dirty="0"/>
          </a:p>
        </p:txBody>
      </p:sp>
      <p:sp>
        <p:nvSpPr>
          <p:cNvPr id="3" name="Content Placeholder 2"/>
          <p:cNvSpPr>
            <a:spLocks noGrp="1"/>
          </p:cNvSpPr>
          <p:nvPr>
            <p:ph idx="1"/>
          </p:nvPr>
        </p:nvSpPr>
        <p:spPr>
          <a:xfrm>
            <a:off x="228600" y="2063831"/>
            <a:ext cx="8638360" cy="4140696"/>
          </a:xfrm>
        </p:spPr>
        <p:txBody>
          <a:bodyPr rtlCol="0">
            <a:noAutofit/>
          </a:bodyPr>
          <a:lstStyle/>
          <a:p>
            <a:pPr marL="514350" indent="-514350" eaLnBrk="1" fontAlgn="auto" hangingPunct="1">
              <a:spcAft>
                <a:spcPts val="0"/>
              </a:spcAft>
              <a:buClrTx/>
              <a:buFont typeface="+mj-lt"/>
              <a:buAutoNum type="arabicPeriod"/>
              <a:defRPr/>
            </a:pPr>
            <a:r>
              <a:rPr lang="en-GB" sz="2800" dirty="0">
                <a:solidFill>
                  <a:schemeClr val="tx1"/>
                </a:solidFill>
              </a:rPr>
              <a:t>Single source of truth </a:t>
            </a:r>
          </a:p>
          <a:p>
            <a:pPr marL="514350" indent="-514350" eaLnBrk="1" fontAlgn="auto" hangingPunct="1">
              <a:spcAft>
                <a:spcPts val="0"/>
              </a:spcAft>
              <a:buClrTx/>
              <a:buFont typeface="+mj-lt"/>
              <a:buAutoNum type="arabicPeriod"/>
              <a:defRPr/>
            </a:pPr>
            <a:r>
              <a:rPr lang="en-GB" sz="2800" dirty="0">
                <a:solidFill>
                  <a:schemeClr val="tx1"/>
                </a:solidFill>
              </a:rPr>
              <a:t>Total ownership of all the data</a:t>
            </a:r>
          </a:p>
          <a:p>
            <a:pPr marL="514350" indent="-514350" eaLnBrk="1" fontAlgn="auto" hangingPunct="1">
              <a:spcAft>
                <a:spcPts val="0"/>
              </a:spcAft>
              <a:buClrTx/>
              <a:buFont typeface="+mj-lt"/>
              <a:buAutoNum type="arabicPeriod"/>
              <a:defRPr/>
            </a:pPr>
            <a:r>
              <a:rPr lang="en-GB" sz="2800" dirty="0">
                <a:solidFill>
                  <a:schemeClr val="tx1"/>
                </a:solidFill>
              </a:rPr>
              <a:t>Return on Investment through BI</a:t>
            </a:r>
          </a:p>
          <a:p>
            <a:pPr marL="514350" indent="-514350" eaLnBrk="1" fontAlgn="auto" hangingPunct="1">
              <a:spcAft>
                <a:spcPts val="0"/>
              </a:spcAft>
              <a:buClrTx/>
              <a:buFont typeface="+mj-lt"/>
              <a:buAutoNum type="arabicPeriod"/>
              <a:defRPr/>
            </a:pPr>
            <a:r>
              <a:rPr lang="en-GB" sz="2800" dirty="0">
                <a:solidFill>
                  <a:schemeClr val="tx1"/>
                </a:solidFill>
              </a:rPr>
              <a:t>End-to-end data visibility through single entry</a:t>
            </a:r>
          </a:p>
          <a:p>
            <a:pPr marL="514350" indent="-514350" eaLnBrk="1" fontAlgn="auto" hangingPunct="1">
              <a:spcAft>
                <a:spcPts val="0"/>
              </a:spcAft>
              <a:buClrTx/>
              <a:buFont typeface="+mj-lt"/>
              <a:buAutoNum type="arabicPeriod"/>
              <a:defRPr/>
            </a:pPr>
            <a:r>
              <a:rPr lang="en-GB" sz="2800" dirty="0">
                <a:solidFill>
                  <a:schemeClr val="tx1"/>
                </a:solidFill>
              </a:rPr>
              <a:t>Automated BI powered by AI</a:t>
            </a:r>
          </a:p>
          <a:p>
            <a:pPr marL="514350" indent="-514350" eaLnBrk="1" fontAlgn="auto" hangingPunct="1">
              <a:spcAft>
                <a:spcPts val="0"/>
              </a:spcAft>
              <a:buClrTx/>
              <a:buFont typeface="+mj-lt"/>
              <a:buAutoNum type="arabicPeriod"/>
              <a:defRPr/>
            </a:pPr>
            <a:endParaRPr lang="en-GB" sz="2800" dirty="0">
              <a:solidFill>
                <a:schemeClr val="tx1"/>
              </a:solidFill>
            </a:endParaRPr>
          </a:p>
          <a:p>
            <a:pPr marL="514350" indent="-514350" eaLnBrk="1" fontAlgn="auto" hangingPunct="1">
              <a:spcAft>
                <a:spcPts val="0"/>
              </a:spcAft>
              <a:buClrTx/>
              <a:buFont typeface="+mj-lt"/>
              <a:buAutoNum type="arabicPeriod"/>
              <a:defRPr/>
            </a:pPr>
            <a:endParaRPr lang="en-GB" sz="2800" dirty="0">
              <a:solidFill>
                <a:schemeClr val="tx1"/>
              </a:solidFill>
            </a:endParaRPr>
          </a:p>
          <a:p>
            <a:pPr marL="514350" indent="-514350" eaLnBrk="1" fontAlgn="auto" hangingPunct="1">
              <a:spcAft>
                <a:spcPts val="0"/>
              </a:spcAft>
              <a:buClrTx/>
              <a:buFont typeface="+mj-lt"/>
              <a:buAutoNum type="arabicPeriod"/>
              <a:defRPr/>
            </a:pPr>
            <a:endParaRPr lang="en-GB" sz="2800" dirty="0">
              <a:solidFill>
                <a:schemeClr val="tx1"/>
              </a:solidFill>
            </a:endParaRPr>
          </a:p>
          <a:p>
            <a:pPr marL="514350" indent="-514350" eaLnBrk="1" fontAlgn="auto" hangingPunct="1">
              <a:spcAft>
                <a:spcPts val="0"/>
              </a:spcAft>
              <a:buClrTx/>
              <a:buFont typeface="+mj-lt"/>
              <a:buAutoNum type="arabicPeriod"/>
              <a:defRPr/>
            </a:pPr>
            <a:endParaRPr lang="en-AU" sz="2800" dirty="0">
              <a:solidFill>
                <a:schemeClr val="tx1"/>
              </a:solidFill>
            </a:endParaRPr>
          </a:p>
          <a:p>
            <a:pPr marL="914400" lvl="1" indent="-514350" eaLnBrk="1" fontAlgn="auto" hangingPunct="1">
              <a:spcAft>
                <a:spcPts val="0"/>
              </a:spcAft>
              <a:buClrTx/>
              <a:buFont typeface="Arial" pitchFamily="34" charset="0"/>
              <a:buNone/>
              <a:defRPr/>
            </a:pPr>
            <a:endParaRPr lang="en-AU" dirty="0">
              <a:solidFill>
                <a:schemeClr val="tx1"/>
              </a:solidFill>
            </a:endParaRPr>
          </a:p>
        </p:txBody>
      </p:sp>
      <p:sp>
        <p:nvSpPr>
          <p:cNvPr id="4" name="Slide Number Placeholder 3"/>
          <p:cNvSpPr>
            <a:spLocks noGrp="1"/>
          </p:cNvSpPr>
          <p:nvPr>
            <p:ph type="sldNum" sz="quarter" idx="10"/>
          </p:nvPr>
        </p:nvSpPr>
        <p:spPr>
          <a:xfrm>
            <a:off x="8409760" y="6270773"/>
            <a:ext cx="457200" cy="365125"/>
          </a:xfrm>
        </p:spPr>
        <p:txBody>
          <a:bodyPr/>
          <a:lstStyle/>
          <a:p>
            <a:pPr>
              <a:defRPr/>
            </a:pPr>
            <a:fld id="{9457BC35-0112-4DB5-8FCA-BD6217E8A452}" type="slidenum">
              <a:rPr lang="en-AU"/>
              <a:pPr>
                <a:defRPr/>
              </a:pPr>
              <a:t>25</a:t>
            </a:fld>
            <a:endParaRPr lang="en-AU" dirty="0"/>
          </a:p>
        </p:txBody>
      </p:sp>
    </p:spTree>
    <p:extLst>
      <p:ext uri="{BB962C8B-B14F-4D97-AF65-F5344CB8AC3E}">
        <p14:creationId xmlns:p14="http://schemas.microsoft.com/office/powerpoint/2010/main" val="277025243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0"/>
            <a:ext cx="9067799" cy="1143000"/>
          </a:xfrm>
          <a:ln>
            <a:noFill/>
          </a:ln>
        </p:spPr>
        <p:txBody>
          <a:bodyPr>
            <a:normAutofit/>
          </a:bodyPr>
          <a:lstStyle/>
          <a:p>
            <a:pPr algn="r"/>
            <a:r>
              <a:rPr lang="en-US" sz="3600" b="1" i="1" dirty="0">
                <a:ea typeface="Tahoma" pitchFamily="34" charset="0"/>
                <a:cs typeface="Tahoma" pitchFamily="34" charset="0"/>
              </a:rPr>
              <a:t>Big data, BI and AI</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410856"/>
            <a:ext cx="7848600" cy="206542"/>
          </a:xfrm>
          <a:prstGeom prst="rect">
            <a:avLst/>
          </a:prstGeom>
        </p:spPr>
      </p:pic>
      <p:sp>
        <p:nvSpPr>
          <p:cNvPr id="5" name="Slide Number Placeholder 4"/>
          <p:cNvSpPr>
            <a:spLocks noGrp="1"/>
          </p:cNvSpPr>
          <p:nvPr>
            <p:ph type="sldNum" sz="quarter" idx="12"/>
          </p:nvPr>
        </p:nvSpPr>
        <p:spPr/>
        <p:txBody>
          <a:bodyPr/>
          <a:lstStyle/>
          <a:p>
            <a:fld id="{4556B232-9F89-4083-B3BB-DDC8E5903F80}" type="slidenum">
              <a:rPr lang="en-US" sz="1400" smtClean="0"/>
              <a:t>26</a:t>
            </a:fld>
            <a:endParaRPr lang="en-US" sz="1400" dirty="0"/>
          </a:p>
        </p:txBody>
      </p:sp>
      <p:sp>
        <p:nvSpPr>
          <p:cNvPr id="3" name="TextBox 2">
            <a:extLst>
              <a:ext uri="{FF2B5EF4-FFF2-40B4-BE49-F238E27FC236}">
                <a16:creationId xmlns:a16="http://schemas.microsoft.com/office/drawing/2014/main" id="{FE06539D-9C4C-4AF0-B6F2-2A4C22CE2880}"/>
              </a:ext>
            </a:extLst>
          </p:cNvPr>
          <p:cNvSpPr txBox="1"/>
          <p:nvPr/>
        </p:nvSpPr>
        <p:spPr>
          <a:xfrm>
            <a:off x="762000" y="3957424"/>
            <a:ext cx="8153400" cy="830997"/>
          </a:xfrm>
          <a:prstGeom prst="rect">
            <a:avLst/>
          </a:prstGeom>
          <a:noFill/>
        </p:spPr>
        <p:txBody>
          <a:bodyPr wrap="square" rtlCol="0">
            <a:spAutoFit/>
          </a:bodyPr>
          <a:lstStyle/>
          <a:p>
            <a:pPr algn="r"/>
            <a:r>
              <a:rPr lang="en-US" sz="2400" dirty="0">
                <a:latin typeface="Calibri" panose="020F0502020204030204" pitchFamily="34" charset="0"/>
                <a:cs typeface="Calibri" panose="020F0502020204030204" pitchFamily="34" charset="0"/>
              </a:rPr>
              <a:t>An introduction</a:t>
            </a:r>
          </a:p>
          <a:p>
            <a:pPr algn="r"/>
            <a:r>
              <a:rPr lang="en-US" sz="2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587281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391" y="891790"/>
            <a:ext cx="8607217" cy="5432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09600" y="4017651"/>
            <a:ext cx="1211560" cy="276999"/>
          </a:xfrm>
          <a:prstGeom prst="rect">
            <a:avLst/>
          </a:prstGeom>
          <a:noFill/>
        </p:spPr>
        <p:txBody>
          <a:bodyPr wrap="square" rtlCol="0">
            <a:spAutoFit/>
          </a:bodyPr>
          <a:lstStyle/>
          <a:p>
            <a:r>
              <a:rPr lang="en-GB" sz="1200" b="1" dirty="0">
                <a:solidFill>
                  <a:srgbClr val="0070C0"/>
                </a:solidFill>
              </a:rPr>
              <a:t>BI 0.0 </a:t>
            </a:r>
            <a:r>
              <a:rPr lang="en-GB" sz="1200" dirty="0">
                <a:solidFill>
                  <a:srgbClr val="0070C0"/>
                </a:solidFill>
              </a:rPr>
              <a:t>(DBMS) </a:t>
            </a:r>
            <a:endParaRPr lang="en-AU" sz="1200" dirty="0">
              <a:solidFill>
                <a:srgbClr val="0070C0"/>
              </a:solidFill>
            </a:endParaRPr>
          </a:p>
        </p:txBody>
      </p:sp>
      <p:sp>
        <p:nvSpPr>
          <p:cNvPr id="8" name="TextBox 7"/>
          <p:cNvSpPr txBox="1"/>
          <p:nvPr/>
        </p:nvSpPr>
        <p:spPr>
          <a:xfrm>
            <a:off x="2951968" y="2186983"/>
            <a:ext cx="1353311" cy="461665"/>
          </a:xfrm>
          <a:prstGeom prst="rect">
            <a:avLst/>
          </a:prstGeom>
          <a:noFill/>
        </p:spPr>
        <p:txBody>
          <a:bodyPr wrap="square" rtlCol="0">
            <a:spAutoFit/>
          </a:bodyPr>
          <a:lstStyle/>
          <a:p>
            <a:r>
              <a:rPr lang="en-GB" sz="1200" b="1" dirty="0">
                <a:solidFill>
                  <a:srgbClr val="0070C0"/>
                </a:solidFill>
              </a:rPr>
              <a:t>BI 2.0 </a:t>
            </a:r>
            <a:r>
              <a:rPr lang="en-GB" sz="1200" dirty="0">
                <a:solidFill>
                  <a:srgbClr val="0070C0"/>
                </a:solidFill>
              </a:rPr>
              <a:t>(ERP and Data Data mart)</a:t>
            </a:r>
            <a:endParaRPr lang="en-AU" sz="1200" dirty="0">
              <a:solidFill>
                <a:srgbClr val="0070C0"/>
              </a:solidFill>
            </a:endParaRPr>
          </a:p>
        </p:txBody>
      </p:sp>
      <p:sp>
        <p:nvSpPr>
          <p:cNvPr id="9" name="TextBox 8"/>
          <p:cNvSpPr txBox="1"/>
          <p:nvPr/>
        </p:nvSpPr>
        <p:spPr>
          <a:xfrm>
            <a:off x="4295286" y="1739235"/>
            <a:ext cx="2034663" cy="461665"/>
          </a:xfrm>
          <a:prstGeom prst="rect">
            <a:avLst/>
          </a:prstGeom>
          <a:noFill/>
        </p:spPr>
        <p:txBody>
          <a:bodyPr wrap="square" rtlCol="0">
            <a:spAutoFit/>
          </a:bodyPr>
          <a:lstStyle/>
          <a:p>
            <a:r>
              <a:rPr lang="en-GB" sz="1200" b="1" dirty="0">
                <a:solidFill>
                  <a:srgbClr val="0070C0"/>
                </a:solidFill>
              </a:rPr>
              <a:t>BI 3.0 </a:t>
            </a:r>
            <a:r>
              <a:rPr lang="en-GB" sz="1200" dirty="0">
                <a:solidFill>
                  <a:srgbClr val="0070C0"/>
                </a:solidFill>
              </a:rPr>
              <a:t>(In memory</a:t>
            </a:r>
          </a:p>
          <a:p>
            <a:r>
              <a:rPr lang="en-GB" sz="1200" dirty="0">
                <a:solidFill>
                  <a:srgbClr val="0070C0"/>
                </a:solidFill>
              </a:rPr>
              <a:t>and Non-SQL)</a:t>
            </a:r>
            <a:endParaRPr lang="en-AU" sz="1200" dirty="0">
              <a:solidFill>
                <a:srgbClr val="0070C0"/>
              </a:solidFill>
            </a:endParaRPr>
          </a:p>
        </p:txBody>
      </p:sp>
      <p:sp>
        <p:nvSpPr>
          <p:cNvPr id="10" name="TextBox 9"/>
          <p:cNvSpPr txBox="1"/>
          <p:nvPr/>
        </p:nvSpPr>
        <p:spPr>
          <a:xfrm>
            <a:off x="5628102" y="1515240"/>
            <a:ext cx="1229898" cy="276999"/>
          </a:xfrm>
          <a:prstGeom prst="rect">
            <a:avLst/>
          </a:prstGeom>
          <a:noFill/>
        </p:spPr>
        <p:txBody>
          <a:bodyPr wrap="square" rtlCol="0">
            <a:spAutoFit/>
          </a:bodyPr>
          <a:lstStyle/>
          <a:p>
            <a:r>
              <a:rPr lang="en-GB" sz="1200" b="1" dirty="0">
                <a:solidFill>
                  <a:srgbClr val="0070C0"/>
                </a:solidFill>
              </a:rPr>
              <a:t>BI 4.0 </a:t>
            </a:r>
            <a:r>
              <a:rPr lang="en-GB" sz="1200" dirty="0">
                <a:solidFill>
                  <a:srgbClr val="0070C0"/>
                </a:solidFill>
              </a:rPr>
              <a:t>(Clouds)</a:t>
            </a:r>
            <a:endParaRPr lang="en-AU" sz="1200" dirty="0">
              <a:solidFill>
                <a:srgbClr val="0070C0"/>
              </a:solidFill>
            </a:endParaRPr>
          </a:p>
        </p:txBody>
      </p:sp>
      <p:sp>
        <p:nvSpPr>
          <p:cNvPr id="14" name="TextBox 13"/>
          <p:cNvSpPr txBox="1"/>
          <p:nvPr/>
        </p:nvSpPr>
        <p:spPr>
          <a:xfrm>
            <a:off x="6901354" y="977703"/>
            <a:ext cx="1428727" cy="461665"/>
          </a:xfrm>
          <a:prstGeom prst="rect">
            <a:avLst/>
          </a:prstGeom>
          <a:noFill/>
        </p:spPr>
        <p:txBody>
          <a:bodyPr wrap="square" rtlCol="0">
            <a:spAutoFit/>
          </a:bodyPr>
          <a:lstStyle/>
          <a:p>
            <a:r>
              <a:rPr lang="en-GB" sz="1200" b="1" dirty="0">
                <a:solidFill>
                  <a:srgbClr val="0070C0"/>
                </a:solidFill>
              </a:rPr>
              <a:t>BI 5.0 </a:t>
            </a:r>
            <a:r>
              <a:rPr lang="en-GB" sz="1200" dirty="0">
                <a:solidFill>
                  <a:srgbClr val="0070C0"/>
                </a:solidFill>
              </a:rPr>
              <a:t>(Data lake and Blockchain)</a:t>
            </a:r>
            <a:endParaRPr lang="en-AU" sz="1200" dirty="0">
              <a:solidFill>
                <a:srgbClr val="0070C0"/>
              </a:solidFill>
            </a:endParaRPr>
          </a:p>
        </p:txBody>
      </p:sp>
      <p:sp>
        <p:nvSpPr>
          <p:cNvPr id="3" name="TextBox 2">
            <a:extLst>
              <a:ext uri="{FF2B5EF4-FFF2-40B4-BE49-F238E27FC236}">
                <a16:creationId xmlns:a16="http://schemas.microsoft.com/office/drawing/2014/main" id="{C8555C15-28D0-42BB-98D4-C5D0515CE811}"/>
              </a:ext>
            </a:extLst>
          </p:cNvPr>
          <p:cNvSpPr txBox="1"/>
          <p:nvPr/>
        </p:nvSpPr>
        <p:spPr>
          <a:xfrm>
            <a:off x="1870720" y="2895600"/>
            <a:ext cx="982960" cy="461665"/>
          </a:xfrm>
          <a:prstGeom prst="rect">
            <a:avLst/>
          </a:prstGeom>
          <a:noFill/>
        </p:spPr>
        <p:txBody>
          <a:bodyPr wrap="square" rtlCol="0">
            <a:spAutoFit/>
          </a:bodyPr>
          <a:lstStyle/>
          <a:p>
            <a:r>
              <a:rPr lang="en-GB" sz="1200" b="1" dirty="0">
                <a:solidFill>
                  <a:srgbClr val="0070C0"/>
                </a:solidFill>
              </a:rPr>
              <a:t>BI 1.0 </a:t>
            </a:r>
            <a:r>
              <a:rPr lang="en-GB" sz="1200" dirty="0">
                <a:solidFill>
                  <a:srgbClr val="0070C0"/>
                </a:solidFill>
              </a:rPr>
              <a:t>(Data Warehouse) </a:t>
            </a:r>
            <a:endParaRPr lang="en-AU" sz="1200" dirty="0">
              <a:solidFill>
                <a:srgbClr val="0070C0"/>
              </a:solidFill>
            </a:endParaRPr>
          </a:p>
        </p:txBody>
      </p:sp>
    </p:spTree>
    <p:extLst>
      <p:ext uri="{BB962C8B-B14F-4D97-AF65-F5344CB8AC3E}">
        <p14:creationId xmlns:p14="http://schemas.microsoft.com/office/powerpoint/2010/main" val="4916563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391" y="796458"/>
            <a:ext cx="8607217" cy="5432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85800" y="3941451"/>
            <a:ext cx="1211560" cy="276999"/>
          </a:xfrm>
          <a:prstGeom prst="rect">
            <a:avLst/>
          </a:prstGeom>
          <a:noFill/>
        </p:spPr>
        <p:txBody>
          <a:bodyPr wrap="square" rtlCol="0">
            <a:spAutoFit/>
          </a:bodyPr>
          <a:lstStyle/>
          <a:p>
            <a:r>
              <a:rPr lang="en-GB" sz="1200" b="1" dirty="0">
                <a:solidFill>
                  <a:srgbClr val="0070C0"/>
                </a:solidFill>
              </a:rPr>
              <a:t>BI 0.0 </a:t>
            </a:r>
            <a:r>
              <a:rPr lang="en-GB" sz="1200" dirty="0">
                <a:solidFill>
                  <a:srgbClr val="0070C0"/>
                </a:solidFill>
              </a:rPr>
              <a:t>(DBMS) </a:t>
            </a:r>
            <a:endParaRPr lang="en-AU" sz="1200" dirty="0">
              <a:solidFill>
                <a:srgbClr val="0070C0"/>
              </a:solidFill>
            </a:endParaRPr>
          </a:p>
        </p:txBody>
      </p:sp>
      <p:sp>
        <p:nvSpPr>
          <p:cNvPr id="8" name="TextBox 7"/>
          <p:cNvSpPr txBox="1"/>
          <p:nvPr/>
        </p:nvSpPr>
        <p:spPr>
          <a:xfrm>
            <a:off x="2951968" y="2110783"/>
            <a:ext cx="1353311" cy="461665"/>
          </a:xfrm>
          <a:prstGeom prst="rect">
            <a:avLst/>
          </a:prstGeom>
          <a:noFill/>
        </p:spPr>
        <p:txBody>
          <a:bodyPr wrap="square" rtlCol="0">
            <a:spAutoFit/>
          </a:bodyPr>
          <a:lstStyle/>
          <a:p>
            <a:r>
              <a:rPr lang="en-GB" sz="1200" b="1" dirty="0">
                <a:solidFill>
                  <a:srgbClr val="0070C0"/>
                </a:solidFill>
              </a:rPr>
              <a:t>BI 2.0 </a:t>
            </a:r>
            <a:r>
              <a:rPr lang="en-GB" sz="1200" dirty="0">
                <a:solidFill>
                  <a:srgbClr val="0070C0"/>
                </a:solidFill>
              </a:rPr>
              <a:t>(ERP and Data Data mart)</a:t>
            </a:r>
            <a:endParaRPr lang="en-AU" sz="1200" dirty="0">
              <a:solidFill>
                <a:srgbClr val="0070C0"/>
              </a:solidFill>
            </a:endParaRPr>
          </a:p>
        </p:txBody>
      </p:sp>
      <p:sp>
        <p:nvSpPr>
          <p:cNvPr id="9" name="TextBox 8"/>
          <p:cNvSpPr txBox="1"/>
          <p:nvPr/>
        </p:nvSpPr>
        <p:spPr>
          <a:xfrm>
            <a:off x="4295286" y="1663035"/>
            <a:ext cx="2034663" cy="461665"/>
          </a:xfrm>
          <a:prstGeom prst="rect">
            <a:avLst/>
          </a:prstGeom>
          <a:noFill/>
        </p:spPr>
        <p:txBody>
          <a:bodyPr wrap="square" rtlCol="0">
            <a:spAutoFit/>
          </a:bodyPr>
          <a:lstStyle/>
          <a:p>
            <a:r>
              <a:rPr lang="en-GB" sz="1200" b="1" dirty="0">
                <a:solidFill>
                  <a:srgbClr val="0070C0"/>
                </a:solidFill>
              </a:rPr>
              <a:t>BI 3.0 </a:t>
            </a:r>
            <a:r>
              <a:rPr lang="en-GB" sz="1200" dirty="0">
                <a:solidFill>
                  <a:srgbClr val="0070C0"/>
                </a:solidFill>
              </a:rPr>
              <a:t>(In memory</a:t>
            </a:r>
          </a:p>
          <a:p>
            <a:r>
              <a:rPr lang="en-GB" sz="1200" dirty="0">
                <a:solidFill>
                  <a:srgbClr val="0070C0"/>
                </a:solidFill>
              </a:rPr>
              <a:t>and Non-SQL)</a:t>
            </a:r>
            <a:endParaRPr lang="en-AU" sz="1200" dirty="0">
              <a:solidFill>
                <a:srgbClr val="0070C0"/>
              </a:solidFill>
            </a:endParaRPr>
          </a:p>
        </p:txBody>
      </p:sp>
      <p:sp>
        <p:nvSpPr>
          <p:cNvPr id="10" name="TextBox 9"/>
          <p:cNvSpPr txBox="1"/>
          <p:nvPr/>
        </p:nvSpPr>
        <p:spPr>
          <a:xfrm>
            <a:off x="5628102" y="1439040"/>
            <a:ext cx="1229898" cy="276999"/>
          </a:xfrm>
          <a:prstGeom prst="rect">
            <a:avLst/>
          </a:prstGeom>
          <a:noFill/>
        </p:spPr>
        <p:txBody>
          <a:bodyPr wrap="square" rtlCol="0">
            <a:spAutoFit/>
          </a:bodyPr>
          <a:lstStyle/>
          <a:p>
            <a:r>
              <a:rPr lang="en-GB" sz="1200" b="1" dirty="0">
                <a:solidFill>
                  <a:srgbClr val="0070C0"/>
                </a:solidFill>
              </a:rPr>
              <a:t>BI 4.0 </a:t>
            </a:r>
            <a:r>
              <a:rPr lang="en-GB" sz="1200" dirty="0">
                <a:solidFill>
                  <a:srgbClr val="0070C0"/>
                </a:solidFill>
              </a:rPr>
              <a:t>(Clouds)</a:t>
            </a:r>
            <a:endParaRPr lang="en-AU" sz="1200" dirty="0">
              <a:solidFill>
                <a:srgbClr val="0070C0"/>
              </a:solidFill>
            </a:endParaRPr>
          </a:p>
        </p:txBody>
      </p:sp>
      <p:sp>
        <p:nvSpPr>
          <p:cNvPr id="14" name="TextBox 13"/>
          <p:cNvSpPr txBox="1"/>
          <p:nvPr/>
        </p:nvSpPr>
        <p:spPr>
          <a:xfrm>
            <a:off x="6901354" y="833735"/>
            <a:ext cx="1428727" cy="461665"/>
          </a:xfrm>
          <a:prstGeom prst="rect">
            <a:avLst/>
          </a:prstGeom>
          <a:noFill/>
        </p:spPr>
        <p:txBody>
          <a:bodyPr wrap="square" rtlCol="0">
            <a:spAutoFit/>
          </a:bodyPr>
          <a:lstStyle/>
          <a:p>
            <a:r>
              <a:rPr lang="en-GB" sz="1200" b="1" dirty="0">
                <a:solidFill>
                  <a:srgbClr val="0070C0"/>
                </a:solidFill>
              </a:rPr>
              <a:t>BI 5.0 </a:t>
            </a:r>
            <a:r>
              <a:rPr lang="en-GB" sz="1200" dirty="0">
                <a:solidFill>
                  <a:srgbClr val="0070C0"/>
                </a:solidFill>
              </a:rPr>
              <a:t>(Data lake and Blockchain)</a:t>
            </a:r>
            <a:endParaRPr lang="en-AU" sz="1200" dirty="0">
              <a:solidFill>
                <a:srgbClr val="0070C0"/>
              </a:solidFill>
            </a:endParaRPr>
          </a:p>
        </p:txBody>
      </p:sp>
      <p:sp>
        <p:nvSpPr>
          <p:cNvPr id="3" name="TextBox 2">
            <a:extLst>
              <a:ext uri="{FF2B5EF4-FFF2-40B4-BE49-F238E27FC236}">
                <a16:creationId xmlns:a16="http://schemas.microsoft.com/office/drawing/2014/main" id="{C8555C15-28D0-42BB-98D4-C5D0515CE811}"/>
              </a:ext>
            </a:extLst>
          </p:cNvPr>
          <p:cNvSpPr txBox="1"/>
          <p:nvPr/>
        </p:nvSpPr>
        <p:spPr>
          <a:xfrm>
            <a:off x="1870720" y="2819400"/>
            <a:ext cx="982960" cy="461665"/>
          </a:xfrm>
          <a:prstGeom prst="rect">
            <a:avLst/>
          </a:prstGeom>
          <a:noFill/>
        </p:spPr>
        <p:txBody>
          <a:bodyPr wrap="square" rtlCol="0">
            <a:spAutoFit/>
          </a:bodyPr>
          <a:lstStyle/>
          <a:p>
            <a:r>
              <a:rPr lang="en-GB" sz="1200" b="1" dirty="0">
                <a:solidFill>
                  <a:srgbClr val="0070C0"/>
                </a:solidFill>
              </a:rPr>
              <a:t>BI 1.0 </a:t>
            </a:r>
            <a:r>
              <a:rPr lang="en-GB" sz="1200" dirty="0">
                <a:solidFill>
                  <a:srgbClr val="0070C0"/>
                </a:solidFill>
              </a:rPr>
              <a:t>(Data Warehouse) </a:t>
            </a:r>
            <a:endParaRPr lang="en-AU" sz="1200" dirty="0">
              <a:solidFill>
                <a:srgbClr val="0070C0"/>
              </a:solidFill>
            </a:endParaRPr>
          </a:p>
        </p:txBody>
      </p:sp>
      <p:sp>
        <p:nvSpPr>
          <p:cNvPr id="2" name="TextBox 1">
            <a:extLst>
              <a:ext uri="{FF2B5EF4-FFF2-40B4-BE49-F238E27FC236}">
                <a16:creationId xmlns:a16="http://schemas.microsoft.com/office/drawing/2014/main" id="{2BE59EC0-76DB-4333-921C-BBFB0267992B}"/>
              </a:ext>
            </a:extLst>
          </p:cNvPr>
          <p:cNvSpPr txBox="1"/>
          <p:nvPr/>
        </p:nvSpPr>
        <p:spPr>
          <a:xfrm>
            <a:off x="935777" y="1416762"/>
            <a:ext cx="2580122" cy="461665"/>
          </a:xfrm>
          <a:prstGeom prst="rect">
            <a:avLst/>
          </a:prstGeom>
          <a:noFill/>
        </p:spPr>
        <p:txBody>
          <a:bodyPr wrap="square" rtlCol="0">
            <a:spAutoFit/>
          </a:bodyPr>
          <a:lstStyle/>
          <a:p>
            <a:r>
              <a:rPr lang="en-GB" sz="2400" b="1" dirty="0">
                <a:solidFill>
                  <a:srgbClr val="FF0000"/>
                </a:solidFill>
              </a:rPr>
              <a:t>Where we are at</a:t>
            </a:r>
            <a:endParaRPr lang="en-AU" sz="2400" b="1" dirty="0">
              <a:solidFill>
                <a:srgbClr val="FF0000"/>
              </a:solidFill>
            </a:endParaRPr>
          </a:p>
        </p:txBody>
      </p:sp>
      <p:sp>
        <p:nvSpPr>
          <p:cNvPr id="4" name="Oval 3">
            <a:extLst>
              <a:ext uri="{FF2B5EF4-FFF2-40B4-BE49-F238E27FC236}">
                <a16:creationId xmlns:a16="http://schemas.microsoft.com/office/drawing/2014/main" id="{36ACFD49-2E24-41B7-BE87-B47F778A41EC}"/>
              </a:ext>
            </a:extLst>
          </p:cNvPr>
          <p:cNvSpPr/>
          <p:nvPr/>
        </p:nvSpPr>
        <p:spPr>
          <a:xfrm>
            <a:off x="1821160" y="1981200"/>
            <a:ext cx="2750840" cy="2998374"/>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7064481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391" y="796458"/>
            <a:ext cx="8607217" cy="5432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09600" y="3941451"/>
            <a:ext cx="1211560" cy="276999"/>
          </a:xfrm>
          <a:prstGeom prst="rect">
            <a:avLst/>
          </a:prstGeom>
          <a:noFill/>
        </p:spPr>
        <p:txBody>
          <a:bodyPr wrap="square" rtlCol="0">
            <a:spAutoFit/>
          </a:bodyPr>
          <a:lstStyle/>
          <a:p>
            <a:r>
              <a:rPr lang="en-GB" sz="1200" b="1" dirty="0">
                <a:solidFill>
                  <a:srgbClr val="0070C0"/>
                </a:solidFill>
              </a:rPr>
              <a:t>BI 0.0 </a:t>
            </a:r>
            <a:r>
              <a:rPr lang="en-GB" sz="1200" dirty="0">
                <a:solidFill>
                  <a:srgbClr val="0070C0"/>
                </a:solidFill>
              </a:rPr>
              <a:t>(DBMS) </a:t>
            </a:r>
            <a:endParaRPr lang="en-AU" sz="1200" dirty="0">
              <a:solidFill>
                <a:srgbClr val="0070C0"/>
              </a:solidFill>
            </a:endParaRPr>
          </a:p>
        </p:txBody>
      </p:sp>
      <p:sp>
        <p:nvSpPr>
          <p:cNvPr id="8" name="TextBox 7"/>
          <p:cNvSpPr txBox="1"/>
          <p:nvPr/>
        </p:nvSpPr>
        <p:spPr>
          <a:xfrm>
            <a:off x="2951968" y="2110783"/>
            <a:ext cx="1353311" cy="461665"/>
          </a:xfrm>
          <a:prstGeom prst="rect">
            <a:avLst/>
          </a:prstGeom>
          <a:noFill/>
        </p:spPr>
        <p:txBody>
          <a:bodyPr wrap="square" rtlCol="0">
            <a:spAutoFit/>
          </a:bodyPr>
          <a:lstStyle/>
          <a:p>
            <a:r>
              <a:rPr lang="en-GB" sz="1200" b="1" dirty="0">
                <a:solidFill>
                  <a:srgbClr val="0070C0"/>
                </a:solidFill>
              </a:rPr>
              <a:t>BI 2.0 </a:t>
            </a:r>
            <a:r>
              <a:rPr lang="en-GB" sz="1200" dirty="0">
                <a:solidFill>
                  <a:srgbClr val="0070C0"/>
                </a:solidFill>
              </a:rPr>
              <a:t>(ERP and Data Data mart)</a:t>
            </a:r>
            <a:endParaRPr lang="en-AU" sz="1200" dirty="0">
              <a:solidFill>
                <a:srgbClr val="0070C0"/>
              </a:solidFill>
            </a:endParaRPr>
          </a:p>
        </p:txBody>
      </p:sp>
      <p:sp>
        <p:nvSpPr>
          <p:cNvPr id="9" name="TextBox 8"/>
          <p:cNvSpPr txBox="1"/>
          <p:nvPr/>
        </p:nvSpPr>
        <p:spPr>
          <a:xfrm>
            <a:off x="4295286" y="1663035"/>
            <a:ext cx="2034663" cy="461665"/>
          </a:xfrm>
          <a:prstGeom prst="rect">
            <a:avLst/>
          </a:prstGeom>
          <a:noFill/>
        </p:spPr>
        <p:txBody>
          <a:bodyPr wrap="square" rtlCol="0">
            <a:spAutoFit/>
          </a:bodyPr>
          <a:lstStyle/>
          <a:p>
            <a:r>
              <a:rPr lang="en-GB" sz="1200" b="1" dirty="0">
                <a:solidFill>
                  <a:srgbClr val="0070C0"/>
                </a:solidFill>
              </a:rPr>
              <a:t>BI 3.0 </a:t>
            </a:r>
            <a:r>
              <a:rPr lang="en-GB" sz="1200" dirty="0">
                <a:solidFill>
                  <a:srgbClr val="0070C0"/>
                </a:solidFill>
              </a:rPr>
              <a:t>(In memory</a:t>
            </a:r>
          </a:p>
          <a:p>
            <a:r>
              <a:rPr lang="en-GB" sz="1200" dirty="0">
                <a:solidFill>
                  <a:srgbClr val="0070C0"/>
                </a:solidFill>
              </a:rPr>
              <a:t>and Non-SQL)</a:t>
            </a:r>
            <a:endParaRPr lang="en-AU" sz="1200" dirty="0">
              <a:solidFill>
                <a:srgbClr val="0070C0"/>
              </a:solidFill>
            </a:endParaRPr>
          </a:p>
        </p:txBody>
      </p:sp>
      <p:sp>
        <p:nvSpPr>
          <p:cNvPr id="10" name="TextBox 9"/>
          <p:cNvSpPr txBox="1"/>
          <p:nvPr/>
        </p:nvSpPr>
        <p:spPr>
          <a:xfrm>
            <a:off x="5628102" y="1439040"/>
            <a:ext cx="1229898" cy="276999"/>
          </a:xfrm>
          <a:prstGeom prst="rect">
            <a:avLst/>
          </a:prstGeom>
          <a:noFill/>
        </p:spPr>
        <p:txBody>
          <a:bodyPr wrap="square" rtlCol="0">
            <a:spAutoFit/>
          </a:bodyPr>
          <a:lstStyle/>
          <a:p>
            <a:r>
              <a:rPr lang="en-GB" sz="1200" b="1" dirty="0">
                <a:solidFill>
                  <a:srgbClr val="0070C0"/>
                </a:solidFill>
              </a:rPr>
              <a:t>BI 4.0 </a:t>
            </a:r>
            <a:r>
              <a:rPr lang="en-GB" sz="1200" dirty="0">
                <a:solidFill>
                  <a:srgbClr val="0070C0"/>
                </a:solidFill>
              </a:rPr>
              <a:t>(Clouds)</a:t>
            </a:r>
            <a:endParaRPr lang="en-AU" sz="1200" dirty="0">
              <a:solidFill>
                <a:srgbClr val="0070C0"/>
              </a:solidFill>
            </a:endParaRPr>
          </a:p>
        </p:txBody>
      </p:sp>
      <p:sp>
        <p:nvSpPr>
          <p:cNvPr id="14" name="TextBox 13"/>
          <p:cNvSpPr txBox="1"/>
          <p:nvPr/>
        </p:nvSpPr>
        <p:spPr>
          <a:xfrm>
            <a:off x="6901354" y="838200"/>
            <a:ext cx="1428727" cy="461665"/>
          </a:xfrm>
          <a:prstGeom prst="rect">
            <a:avLst/>
          </a:prstGeom>
          <a:noFill/>
        </p:spPr>
        <p:txBody>
          <a:bodyPr wrap="square" rtlCol="0">
            <a:spAutoFit/>
          </a:bodyPr>
          <a:lstStyle/>
          <a:p>
            <a:r>
              <a:rPr lang="en-GB" sz="1200" b="1" dirty="0">
                <a:solidFill>
                  <a:srgbClr val="0070C0"/>
                </a:solidFill>
              </a:rPr>
              <a:t>BI 5.0 </a:t>
            </a:r>
            <a:r>
              <a:rPr lang="en-GB" sz="1200" dirty="0">
                <a:solidFill>
                  <a:srgbClr val="0070C0"/>
                </a:solidFill>
              </a:rPr>
              <a:t>(Data lake and Blockchain)</a:t>
            </a:r>
            <a:endParaRPr lang="en-AU" sz="1200" dirty="0">
              <a:solidFill>
                <a:srgbClr val="0070C0"/>
              </a:solidFill>
            </a:endParaRPr>
          </a:p>
        </p:txBody>
      </p:sp>
      <p:sp>
        <p:nvSpPr>
          <p:cNvPr id="3" name="TextBox 2">
            <a:extLst>
              <a:ext uri="{FF2B5EF4-FFF2-40B4-BE49-F238E27FC236}">
                <a16:creationId xmlns:a16="http://schemas.microsoft.com/office/drawing/2014/main" id="{C8555C15-28D0-42BB-98D4-C5D0515CE811}"/>
              </a:ext>
            </a:extLst>
          </p:cNvPr>
          <p:cNvSpPr txBox="1"/>
          <p:nvPr/>
        </p:nvSpPr>
        <p:spPr>
          <a:xfrm>
            <a:off x="1870720" y="2819400"/>
            <a:ext cx="982960" cy="461665"/>
          </a:xfrm>
          <a:prstGeom prst="rect">
            <a:avLst/>
          </a:prstGeom>
          <a:noFill/>
        </p:spPr>
        <p:txBody>
          <a:bodyPr wrap="square" rtlCol="0">
            <a:spAutoFit/>
          </a:bodyPr>
          <a:lstStyle/>
          <a:p>
            <a:r>
              <a:rPr lang="en-GB" sz="1200" b="1" dirty="0">
                <a:solidFill>
                  <a:srgbClr val="0070C0"/>
                </a:solidFill>
              </a:rPr>
              <a:t>BI 1.0 </a:t>
            </a:r>
            <a:r>
              <a:rPr lang="en-GB" sz="1200" dirty="0">
                <a:solidFill>
                  <a:srgbClr val="0070C0"/>
                </a:solidFill>
              </a:rPr>
              <a:t>(Data Warehouse) </a:t>
            </a:r>
            <a:endParaRPr lang="en-AU" sz="1200" dirty="0">
              <a:solidFill>
                <a:srgbClr val="0070C0"/>
              </a:solidFill>
            </a:endParaRPr>
          </a:p>
        </p:txBody>
      </p:sp>
      <p:sp>
        <p:nvSpPr>
          <p:cNvPr id="2" name="TextBox 1">
            <a:extLst>
              <a:ext uri="{FF2B5EF4-FFF2-40B4-BE49-F238E27FC236}">
                <a16:creationId xmlns:a16="http://schemas.microsoft.com/office/drawing/2014/main" id="{2BE59EC0-76DB-4333-921C-BBFB0267992B}"/>
              </a:ext>
            </a:extLst>
          </p:cNvPr>
          <p:cNvSpPr txBox="1"/>
          <p:nvPr/>
        </p:nvSpPr>
        <p:spPr>
          <a:xfrm>
            <a:off x="935777" y="1416762"/>
            <a:ext cx="3092788" cy="461665"/>
          </a:xfrm>
          <a:prstGeom prst="rect">
            <a:avLst/>
          </a:prstGeom>
          <a:noFill/>
        </p:spPr>
        <p:txBody>
          <a:bodyPr wrap="square" rtlCol="0">
            <a:spAutoFit/>
          </a:bodyPr>
          <a:lstStyle/>
          <a:p>
            <a:r>
              <a:rPr lang="en-GB" sz="2400" b="1" dirty="0">
                <a:solidFill>
                  <a:srgbClr val="FF0000"/>
                </a:solidFill>
              </a:rPr>
              <a:t>Where we want to be</a:t>
            </a:r>
            <a:endParaRPr lang="en-AU" sz="2400" b="1" dirty="0">
              <a:solidFill>
                <a:srgbClr val="FF0000"/>
              </a:solidFill>
            </a:endParaRPr>
          </a:p>
        </p:txBody>
      </p:sp>
      <p:sp>
        <p:nvSpPr>
          <p:cNvPr id="4" name="Oval 3">
            <a:extLst>
              <a:ext uri="{FF2B5EF4-FFF2-40B4-BE49-F238E27FC236}">
                <a16:creationId xmlns:a16="http://schemas.microsoft.com/office/drawing/2014/main" id="{36ACFD49-2E24-41B7-BE87-B47F778A41EC}"/>
              </a:ext>
            </a:extLst>
          </p:cNvPr>
          <p:cNvSpPr/>
          <p:nvPr/>
        </p:nvSpPr>
        <p:spPr>
          <a:xfrm>
            <a:off x="6124768" y="625513"/>
            <a:ext cx="2750840" cy="2998374"/>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8033666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404664"/>
            <a:ext cx="8676456" cy="1143000"/>
          </a:xfrm>
        </p:spPr>
        <p:txBody>
          <a:bodyPr>
            <a:normAutofit/>
          </a:bodyPr>
          <a:lstStyle/>
          <a:p>
            <a:pPr eaLnBrk="1" hangingPunct="1"/>
            <a:r>
              <a:rPr lang="en-AU" b="1" dirty="0"/>
              <a:t>Before this course</a:t>
            </a:r>
            <a:endParaRPr lang="en-AU" dirty="0"/>
          </a:p>
        </p:txBody>
      </p:sp>
      <p:sp>
        <p:nvSpPr>
          <p:cNvPr id="3" name="Content Placeholder 2"/>
          <p:cNvSpPr>
            <a:spLocks noGrp="1"/>
          </p:cNvSpPr>
          <p:nvPr>
            <p:ph idx="1"/>
          </p:nvPr>
        </p:nvSpPr>
        <p:spPr>
          <a:xfrm>
            <a:off x="323528" y="2564904"/>
            <a:ext cx="8676456" cy="3168352"/>
          </a:xfrm>
        </p:spPr>
        <p:txBody>
          <a:bodyPr rtlCol="0">
            <a:noAutofit/>
          </a:bodyPr>
          <a:lstStyle/>
          <a:p>
            <a:pPr marL="514350" indent="-514350" eaLnBrk="1" fontAlgn="auto" hangingPunct="1">
              <a:spcAft>
                <a:spcPts val="0"/>
              </a:spcAft>
              <a:buFont typeface="+mj-lt"/>
              <a:buAutoNum type="arabicPeriod"/>
              <a:defRPr/>
            </a:pPr>
            <a:r>
              <a:rPr lang="en-GB" sz="2800" dirty="0">
                <a:solidFill>
                  <a:schemeClr val="tx1"/>
                </a:solidFill>
              </a:rPr>
              <a:t>We don’t know “what” questions to ask.</a:t>
            </a:r>
          </a:p>
          <a:p>
            <a:pPr marL="514350" indent="-514350" eaLnBrk="1" fontAlgn="auto" hangingPunct="1">
              <a:spcAft>
                <a:spcPts val="0"/>
              </a:spcAft>
              <a:buFont typeface="+mj-lt"/>
              <a:buAutoNum type="arabicPeriod"/>
              <a:defRPr/>
            </a:pPr>
            <a:r>
              <a:rPr lang="en-GB" sz="2800" dirty="0">
                <a:solidFill>
                  <a:schemeClr val="tx1"/>
                </a:solidFill>
              </a:rPr>
              <a:t>We don’t know “where” the data is.</a:t>
            </a:r>
          </a:p>
          <a:p>
            <a:pPr marL="514350" indent="-514350" eaLnBrk="1" fontAlgn="auto" hangingPunct="1">
              <a:spcAft>
                <a:spcPts val="0"/>
              </a:spcAft>
              <a:buFont typeface="+mj-lt"/>
              <a:buAutoNum type="arabicPeriod"/>
              <a:defRPr/>
            </a:pPr>
            <a:r>
              <a:rPr lang="en-GB" sz="2800" dirty="0">
                <a:solidFill>
                  <a:schemeClr val="tx1"/>
                </a:solidFill>
              </a:rPr>
              <a:t>We don’t know “how” to bring them together.</a:t>
            </a:r>
          </a:p>
          <a:p>
            <a:pPr marL="514350" indent="-514350" eaLnBrk="1" fontAlgn="auto" hangingPunct="1">
              <a:spcAft>
                <a:spcPts val="0"/>
              </a:spcAft>
              <a:buFont typeface="+mj-lt"/>
              <a:buAutoNum type="arabicPeriod"/>
              <a:defRPr/>
            </a:pPr>
            <a:r>
              <a:rPr lang="en-GB" sz="2800" dirty="0">
                <a:solidFill>
                  <a:schemeClr val="tx1"/>
                </a:solidFill>
              </a:rPr>
              <a:t>We don’t know “what” answer we will get.</a:t>
            </a:r>
            <a:endParaRPr lang="en-AU" dirty="0">
              <a:solidFill>
                <a:schemeClr val="tx1"/>
              </a:solidFill>
            </a:endParaRPr>
          </a:p>
        </p:txBody>
      </p:sp>
      <p:sp>
        <p:nvSpPr>
          <p:cNvPr id="4" name="Slide Number Placeholder 3"/>
          <p:cNvSpPr>
            <a:spLocks noGrp="1"/>
          </p:cNvSpPr>
          <p:nvPr>
            <p:ph type="sldNum" sz="quarter" idx="10"/>
          </p:nvPr>
        </p:nvSpPr>
        <p:spPr/>
        <p:txBody>
          <a:bodyPr/>
          <a:lstStyle/>
          <a:p>
            <a:pPr>
              <a:defRPr/>
            </a:pPr>
            <a:fld id="{9457BC35-0112-4DB5-8FCA-BD6217E8A452}" type="slidenum">
              <a:rPr lang="en-AU"/>
              <a:pPr>
                <a:defRPr/>
              </a:pPr>
              <a:t>3</a:t>
            </a:fld>
            <a:endParaRPr lang="en-AU" dirty="0"/>
          </a:p>
        </p:txBody>
      </p:sp>
    </p:spTree>
    <p:extLst>
      <p:ext uri="{BB962C8B-B14F-4D97-AF65-F5344CB8AC3E}">
        <p14:creationId xmlns:p14="http://schemas.microsoft.com/office/powerpoint/2010/main" val="152996291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61226"/>
            <a:ext cx="8686800" cy="762000"/>
          </a:xfrm>
        </p:spPr>
        <p:txBody>
          <a:bodyPr>
            <a:noAutofit/>
          </a:bodyPr>
          <a:lstStyle/>
          <a:p>
            <a:br>
              <a:rPr lang="en-GB" sz="3600" b="1" dirty="0"/>
            </a:br>
            <a:r>
              <a:rPr lang="en-GB" sz="3600" b="1" dirty="0"/>
              <a:t>BI 2020</a:t>
            </a:r>
            <a:endParaRPr lang="en-AU" sz="3600" b="1" dirty="0"/>
          </a:p>
        </p:txBody>
      </p:sp>
      <p:grpSp>
        <p:nvGrpSpPr>
          <p:cNvPr id="7" name="Group 6">
            <a:extLst>
              <a:ext uri="{FF2B5EF4-FFF2-40B4-BE49-F238E27FC236}">
                <a16:creationId xmlns:a16="http://schemas.microsoft.com/office/drawing/2014/main" id="{B59A7A72-93AA-49DA-93C6-9185F6A25C7E}"/>
              </a:ext>
            </a:extLst>
          </p:cNvPr>
          <p:cNvGrpSpPr/>
          <p:nvPr/>
        </p:nvGrpSpPr>
        <p:grpSpPr>
          <a:xfrm>
            <a:off x="-33674" y="2485974"/>
            <a:ext cx="9353175" cy="2560896"/>
            <a:chOff x="-33674" y="2485974"/>
            <a:chExt cx="9353175" cy="2560896"/>
          </a:xfrm>
        </p:grpSpPr>
        <p:grpSp>
          <p:nvGrpSpPr>
            <p:cNvPr id="13" name="Group 12"/>
            <p:cNvGrpSpPr/>
            <p:nvPr/>
          </p:nvGrpSpPr>
          <p:grpSpPr>
            <a:xfrm>
              <a:off x="-33674" y="2485974"/>
              <a:ext cx="9353175" cy="2560896"/>
              <a:chOff x="0" y="3296468"/>
              <a:chExt cx="9353175" cy="2560896"/>
            </a:xfrm>
          </p:grpSpPr>
          <p:sp>
            <p:nvSpPr>
              <p:cNvPr id="4" name="Rectangle 3"/>
              <p:cNvSpPr/>
              <p:nvPr/>
            </p:nvSpPr>
            <p:spPr>
              <a:xfrm>
                <a:off x="6115305" y="3296468"/>
                <a:ext cx="3237870" cy="523220"/>
              </a:xfrm>
              <a:prstGeom prst="rect">
                <a:avLst/>
              </a:prstGeom>
            </p:spPr>
            <p:txBody>
              <a:bodyPr wrap="square">
                <a:spAutoFit/>
              </a:bodyPr>
              <a:lstStyle/>
              <a:p>
                <a:pPr lvl="0" algn="ctr">
                  <a:spcBef>
                    <a:spcPct val="0"/>
                  </a:spcBef>
                </a:pPr>
                <a:r>
                  <a:rPr lang="en-GB" sz="2800" b="1" dirty="0">
                    <a:solidFill>
                      <a:srgbClr val="C00000"/>
                    </a:solidFill>
                    <a:latin typeface="Calibri" panose="020F0502020204030204" pitchFamily="34" charset="0"/>
                    <a:ea typeface="+mj-ea"/>
                    <a:cs typeface="Calibri" panose="020F0502020204030204" pitchFamily="34" charset="0"/>
                  </a:rPr>
                  <a:t>Automated BI</a:t>
                </a:r>
                <a:endParaRPr lang="en-AU" sz="2800" b="1" dirty="0">
                  <a:solidFill>
                    <a:srgbClr val="C00000"/>
                  </a:solidFill>
                  <a:latin typeface="Calibri" panose="020F0502020204030204" pitchFamily="34" charset="0"/>
                  <a:ea typeface="+mj-ea"/>
                  <a:cs typeface="Calibri" panose="020F0502020204030204" pitchFamily="34" charset="0"/>
                </a:endParaRPr>
              </a:p>
            </p:txBody>
          </p:sp>
          <p:sp>
            <p:nvSpPr>
              <p:cNvPr id="5" name="Rectangle 4"/>
              <p:cNvSpPr/>
              <p:nvPr/>
            </p:nvSpPr>
            <p:spPr>
              <a:xfrm>
                <a:off x="0" y="4602806"/>
                <a:ext cx="2916324" cy="523220"/>
              </a:xfrm>
              <a:prstGeom prst="rect">
                <a:avLst/>
              </a:prstGeom>
            </p:spPr>
            <p:txBody>
              <a:bodyPr wrap="square">
                <a:spAutoFit/>
              </a:bodyPr>
              <a:lstStyle/>
              <a:p>
                <a:r>
                  <a:rPr lang="en-GB" sz="2800" b="1" dirty="0">
                    <a:solidFill>
                      <a:srgbClr val="0070C0"/>
                    </a:solidFill>
                    <a:latin typeface="Calibri" panose="020F0502020204030204" pitchFamily="34" charset="0"/>
                    <a:ea typeface="+mj-ea"/>
                    <a:cs typeface="Calibri" panose="020F0502020204030204" pitchFamily="34" charset="0"/>
                  </a:rPr>
                  <a:t>Guided Analytics </a:t>
                </a:r>
                <a:endParaRPr lang="en-AU" sz="2800" dirty="0">
                  <a:solidFill>
                    <a:srgbClr val="0070C0"/>
                  </a:solidFill>
                  <a:latin typeface="Calibri" panose="020F0502020204030204" pitchFamily="34" charset="0"/>
                  <a:cs typeface="Calibri" panose="020F0502020204030204" pitchFamily="34" charset="0"/>
                </a:endParaRPr>
              </a:p>
            </p:txBody>
          </p:sp>
          <p:sp>
            <p:nvSpPr>
              <p:cNvPr id="6" name="Rectangle 5"/>
              <p:cNvSpPr/>
              <p:nvPr/>
            </p:nvSpPr>
            <p:spPr>
              <a:xfrm>
                <a:off x="2823794" y="4087094"/>
                <a:ext cx="3894345" cy="523220"/>
              </a:xfrm>
              <a:prstGeom prst="rect">
                <a:avLst/>
              </a:prstGeom>
            </p:spPr>
            <p:txBody>
              <a:bodyPr wrap="square">
                <a:spAutoFit/>
              </a:bodyPr>
              <a:lstStyle/>
              <a:p>
                <a:pPr lvl="0" algn="ctr">
                  <a:spcBef>
                    <a:spcPct val="0"/>
                  </a:spcBef>
                </a:pPr>
                <a:r>
                  <a:rPr lang="en-GB" sz="2800" b="1" dirty="0">
                    <a:solidFill>
                      <a:srgbClr val="0070C0"/>
                    </a:solidFill>
                    <a:latin typeface="Calibri" panose="020F0502020204030204" pitchFamily="34" charset="0"/>
                    <a:ea typeface="+mj-ea"/>
                    <a:cs typeface="Calibri" panose="020F0502020204030204" pitchFamily="34" charset="0"/>
                  </a:rPr>
                  <a:t>Self-service BI </a:t>
                </a:r>
                <a:endParaRPr lang="en-AU" sz="2800" b="1" dirty="0">
                  <a:solidFill>
                    <a:srgbClr val="0070C0"/>
                  </a:solidFill>
                  <a:latin typeface="Calibri" panose="020F0502020204030204" pitchFamily="34" charset="0"/>
                  <a:ea typeface="+mj-ea"/>
                  <a:cs typeface="Calibri" panose="020F0502020204030204" pitchFamily="34" charset="0"/>
                </a:endParaRPr>
              </a:p>
            </p:txBody>
          </p:sp>
          <p:sp>
            <p:nvSpPr>
              <p:cNvPr id="9" name="Right Arrow 8"/>
              <p:cNvSpPr/>
              <p:nvPr/>
            </p:nvSpPr>
            <p:spPr>
              <a:xfrm rot="20971658" flipV="1">
                <a:off x="0" y="4715068"/>
                <a:ext cx="9241966" cy="298697"/>
              </a:xfrm>
              <a:prstGeom prst="rightArrow">
                <a:avLst>
                  <a:gd name="adj1" fmla="val 68826"/>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1331640" y="5488032"/>
                <a:ext cx="973998" cy="369332"/>
              </a:xfrm>
              <a:prstGeom prst="rect">
                <a:avLst/>
              </a:prstGeom>
              <a:noFill/>
            </p:spPr>
            <p:txBody>
              <a:bodyPr wrap="square" rtlCol="0">
                <a:spAutoFit/>
              </a:bodyPr>
              <a:lstStyle/>
              <a:p>
                <a:r>
                  <a:rPr lang="en-GB" b="1" dirty="0"/>
                  <a:t>2000</a:t>
                </a:r>
                <a:endParaRPr lang="en-AU" b="1" dirty="0"/>
              </a:p>
            </p:txBody>
          </p:sp>
          <p:sp>
            <p:nvSpPr>
              <p:cNvPr id="11" name="TextBox 10"/>
              <p:cNvSpPr txBox="1"/>
              <p:nvPr/>
            </p:nvSpPr>
            <p:spPr>
              <a:xfrm>
                <a:off x="4283968" y="5054766"/>
                <a:ext cx="973998" cy="369332"/>
              </a:xfrm>
              <a:prstGeom prst="rect">
                <a:avLst/>
              </a:prstGeom>
              <a:noFill/>
            </p:spPr>
            <p:txBody>
              <a:bodyPr wrap="square" rtlCol="0">
                <a:spAutoFit/>
              </a:bodyPr>
              <a:lstStyle/>
              <a:p>
                <a:r>
                  <a:rPr lang="en-GB" b="1" dirty="0"/>
                  <a:t>2010</a:t>
                </a:r>
                <a:endParaRPr lang="en-AU" b="1" dirty="0"/>
              </a:p>
            </p:txBody>
          </p:sp>
          <p:sp>
            <p:nvSpPr>
              <p:cNvPr id="12" name="TextBox 11"/>
              <p:cNvSpPr txBox="1"/>
              <p:nvPr/>
            </p:nvSpPr>
            <p:spPr>
              <a:xfrm>
                <a:off x="7308304" y="4497914"/>
                <a:ext cx="973998" cy="369332"/>
              </a:xfrm>
              <a:prstGeom prst="rect">
                <a:avLst/>
              </a:prstGeom>
              <a:noFill/>
            </p:spPr>
            <p:txBody>
              <a:bodyPr wrap="square" rtlCol="0">
                <a:spAutoFit/>
              </a:bodyPr>
              <a:lstStyle/>
              <a:p>
                <a:r>
                  <a:rPr lang="en-GB" b="1" dirty="0"/>
                  <a:t>2020</a:t>
                </a:r>
                <a:endParaRPr lang="en-AU" b="1" dirty="0"/>
              </a:p>
            </p:txBody>
          </p:sp>
        </p:grpSp>
        <p:sp>
          <p:nvSpPr>
            <p:cNvPr id="3" name="TextBox 2">
              <a:extLst>
                <a:ext uri="{FF2B5EF4-FFF2-40B4-BE49-F238E27FC236}">
                  <a16:creationId xmlns:a16="http://schemas.microsoft.com/office/drawing/2014/main" id="{6BBF3C68-07FE-49C8-A5A9-552AB4F0887F}"/>
                </a:ext>
              </a:extLst>
            </p:cNvPr>
            <p:cNvSpPr txBox="1"/>
            <p:nvPr/>
          </p:nvSpPr>
          <p:spPr>
            <a:xfrm>
              <a:off x="6633766" y="2913257"/>
              <a:ext cx="2133600" cy="369332"/>
            </a:xfrm>
            <a:prstGeom prst="rect">
              <a:avLst/>
            </a:prstGeom>
            <a:noFill/>
          </p:spPr>
          <p:txBody>
            <a:bodyPr wrap="square" rtlCol="0">
              <a:spAutoFit/>
            </a:bodyPr>
            <a:lstStyle/>
            <a:p>
              <a:r>
                <a:rPr lang="en-US" dirty="0">
                  <a:solidFill>
                    <a:srgbClr val="C00000"/>
                  </a:solidFill>
                  <a:latin typeface="Calibri" panose="020F0502020204030204" pitchFamily="34" charset="0"/>
                  <a:cs typeface="Calibri" panose="020F0502020204030204" pitchFamily="34" charset="0"/>
                </a:rPr>
                <a:t>Powered by AI</a:t>
              </a:r>
              <a:endParaRPr lang="en-AU" dirty="0">
                <a:solidFill>
                  <a:srgbClr val="C0000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63406596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199"/>
            <a:ext cx="8758062" cy="694679"/>
          </a:xfrm>
        </p:spPr>
        <p:txBody>
          <a:bodyPr>
            <a:noAutofit/>
          </a:bodyPr>
          <a:lstStyle/>
          <a:p>
            <a:r>
              <a:rPr lang="en-GB" sz="3600" b="1" dirty="0"/>
              <a:t>Traditional Data Warehouses and today’s BI</a:t>
            </a:r>
            <a:endParaRPr lang="en-AU" sz="3600" b="1" dirty="0"/>
          </a:p>
        </p:txBody>
      </p:sp>
      <p:sp>
        <p:nvSpPr>
          <p:cNvPr id="3" name="Content Placeholder 2"/>
          <p:cNvSpPr>
            <a:spLocks noGrp="1"/>
          </p:cNvSpPr>
          <p:nvPr>
            <p:ph idx="1"/>
          </p:nvPr>
        </p:nvSpPr>
        <p:spPr>
          <a:xfrm>
            <a:off x="228600" y="1268760"/>
            <a:ext cx="5567536" cy="5522333"/>
          </a:xfrm>
          <a:solidFill>
            <a:schemeClr val="bg1"/>
          </a:solidFill>
        </p:spPr>
        <p:txBody>
          <a:bodyPr>
            <a:normAutofit fontScale="85000" lnSpcReduction="10000"/>
          </a:bodyPr>
          <a:lstStyle/>
          <a:p>
            <a:pPr marL="0" indent="0">
              <a:buNone/>
            </a:pPr>
            <a:r>
              <a:rPr lang="en-GB" sz="2600" b="1" dirty="0"/>
              <a:t>ERP and Data Warehouse are too complex and too difficult to use for managers or end- users. </a:t>
            </a:r>
            <a:r>
              <a:rPr lang="en-GB" dirty="0"/>
              <a:t>Traditional ERP or Data Warehouses give plenty of tables and graphs, but no decisions, and no recommendations.</a:t>
            </a:r>
          </a:p>
          <a:p>
            <a:endParaRPr lang="en-GB" sz="800" dirty="0"/>
          </a:p>
          <a:p>
            <a:r>
              <a:rPr lang="en-GB" dirty="0"/>
              <a:t>Today BI is part of every employee. BI is an </a:t>
            </a:r>
            <a:br>
              <a:rPr lang="en-GB" dirty="0"/>
            </a:br>
            <a:r>
              <a:rPr lang="en-GB" dirty="0"/>
              <a:t>add-on to the current systems to provide diagnostic, predictive and prescriptive analytics. </a:t>
            </a:r>
            <a:br>
              <a:rPr lang="en-GB" dirty="0"/>
            </a:br>
            <a:r>
              <a:rPr lang="en-GB" dirty="0"/>
              <a:t>To help decision making, from what we have now </a:t>
            </a:r>
            <a:br>
              <a:rPr lang="en-GB" dirty="0"/>
            </a:br>
            <a:r>
              <a:rPr lang="en-GB" dirty="0"/>
              <a:t>to what we should do now and future. </a:t>
            </a:r>
          </a:p>
          <a:p>
            <a:endParaRPr lang="en-GB" sz="800" dirty="0"/>
          </a:p>
          <a:p>
            <a:endParaRPr lang="en-GB" sz="2400" dirty="0"/>
          </a:p>
          <a:p>
            <a:endParaRPr lang="en-AU"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0855" y="1248992"/>
            <a:ext cx="3015807" cy="1875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0856" y="3212976"/>
            <a:ext cx="3015806"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0856" y="5086350"/>
            <a:ext cx="3015807"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656206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8686800" cy="4687956"/>
          </a:xfrm>
        </p:spPr>
        <p:txBody>
          <a:bodyPr>
            <a:normAutofit/>
          </a:bodyPr>
          <a:lstStyle/>
          <a:p>
            <a:pPr>
              <a:lnSpc>
                <a:spcPct val="110000"/>
              </a:lnSpc>
              <a:spcBef>
                <a:spcPts val="0"/>
              </a:spcBef>
              <a:spcAft>
                <a:spcPts val="0"/>
              </a:spcAft>
            </a:pPr>
            <a:r>
              <a:rPr lang="en-GB" dirty="0">
                <a:solidFill>
                  <a:srgbClr val="0070C0"/>
                </a:solidFill>
              </a:rPr>
              <a:t>Not</a:t>
            </a:r>
            <a:r>
              <a:rPr lang="en-GB" dirty="0"/>
              <a:t> a lot of data, tables, reports etc =&gt; but a picture worth 1000 words</a:t>
            </a:r>
          </a:p>
          <a:p>
            <a:pPr>
              <a:lnSpc>
                <a:spcPct val="110000"/>
              </a:lnSpc>
              <a:spcBef>
                <a:spcPts val="0"/>
              </a:spcBef>
              <a:spcAft>
                <a:spcPts val="0"/>
              </a:spcAft>
            </a:pPr>
            <a:endParaRPr lang="en-GB" dirty="0">
              <a:solidFill>
                <a:srgbClr val="0070C0"/>
              </a:solidFill>
            </a:endParaRPr>
          </a:p>
          <a:p>
            <a:pPr>
              <a:lnSpc>
                <a:spcPct val="110000"/>
              </a:lnSpc>
              <a:spcBef>
                <a:spcPts val="0"/>
              </a:spcBef>
              <a:spcAft>
                <a:spcPts val="0"/>
              </a:spcAft>
            </a:pPr>
            <a:r>
              <a:rPr lang="en-GB" dirty="0">
                <a:solidFill>
                  <a:srgbClr val="0070C0"/>
                </a:solidFill>
              </a:rPr>
              <a:t>Not</a:t>
            </a:r>
            <a:r>
              <a:rPr lang="en-GB" dirty="0"/>
              <a:t> a lot of graphics =&gt;  but a decision support or recommendation(s)</a:t>
            </a:r>
          </a:p>
          <a:p>
            <a:pPr>
              <a:lnSpc>
                <a:spcPct val="110000"/>
              </a:lnSpc>
              <a:spcBef>
                <a:spcPts val="0"/>
              </a:spcBef>
              <a:spcAft>
                <a:spcPts val="0"/>
              </a:spcAft>
            </a:pPr>
            <a:endParaRPr lang="en-GB" dirty="0">
              <a:solidFill>
                <a:srgbClr val="0070C0"/>
              </a:solidFill>
            </a:endParaRPr>
          </a:p>
          <a:p>
            <a:pPr>
              <a:lnSpc>
                <a:spcPct val="110000"/>
              </a:lnSpc>
              <a:spcBef>
                <a:spcPts val="0"/>
              </a:spcBef>
              <a:spcAft>
                <a:spcPts val="0"/>
              </a:spcAft>
            </a:pPr>
            <a:r>
              <a:rPr lang="en-GB" dirty="0">
                <a:solidFill>
                  <a:srgbClr val="0070C0"/>
                </a:solidFill>
              </a:rPr>
              <a:t>Not</a:t>
            </a:r>
            <a:r>
              <a:rPr lang="en-GB" dirty="0"/>
              <a:t> what you have or you do not have =&gt;  but what you have to do =&gt; such as 1,2,3,4</a:t>
            </a:r>
          </a:p>
          <a:p>
            <a:pPr>
              <a:lnSpc>
                <a:spcPct val="110000"/>
              </a:lnSpc>
              <a:spcBef>
                <a:spcPts val="0"/>
              </a:spcBef>
              <a:spcAft>
                <a:spcPts val="0"/>
              </a:spcAft>
            </a:pPr>
            <a:endParaRPr lang="en-GB" dirty="0">
              <a:solidFill>
                <a:srgbClr val="0070C0"/>
              </a:solidFill>
            </a:endParaRPr>
          </a:p>
          <a:p>
            <a:pPr>
              <a:lnSpc>
                <a:spcPct val="110000"/>
              </a:lnSpc>
              <a:spcBef>
                <a:spcPts val="0"/>
              </a:spcBef>
              <a:spcAft>
                <a:spcPts val="0"/>
              </a:spcAft>
            </a:pPr>
            <a:r>
              <a:rPr lang="en-GB" dirty="0">
                <a:solidFill>
                  <a:srgbClr val="0070C0"/>
                </a:solidFill>
              </a:rPr>
              <a:t>Not</a:t>
            </a:r>
            <a:r>
              <a:rPr lang="en-GB" dirty="0"/>
              <a:t> what is happening now =&gt; but future prediction or near future</a:t>
            </a:r>
          </a:p>
          <a:p>
            <a:endParaRPr lang="en-AU" dirty="0"/>
          </a:p>
        </p:txBody>
      </p:sp>
      <p:sp>
        <p:nvSpPr>
          <p:cNvPr id="7" name="Title 1"/>
          <p:cNvSpPr txBox="1">
            <a:spLocks/>
          </p:cNvSpPr>
          <p:nvPr/>
        </p:nvSpPr>
        <p:spPr>
          <a:xfrm>
            <a:off x="228600" y="533400"/>
            <a:ext cx="8915400" cy="9326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solidFill>
                  <a:srgbClr val="00582A"/>
                </a:solidFill>
                <a:latin typeface="Calibri" panose="020F0502020204030204" pitchFamily="34" charset="0"/>
                <a:cs typeface="Calibri" panose="020F0502020204030204" pitchFamily="34" charset="0"/>
              </a:rPr>
              <a:t>Business Analytics vs Business Intelligence</a:t>
            </a:r>
            <a:endParaRPr lang="en-AU" sz="3600" b="1" dirty="0">
              <a:solidFill>
                <a:srgbClr val="00582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8803129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065" y="2667000"/>
            <a:ext cx="2754108" cy="3416320"/>
          </a:xfrm>
          <a:prstGeom prst="rect">
            <a:avLst/>
          </a:prstGeom>
          <a:noFill/>
          <a:ln>
            <a:solidFill>
              <a:schemeClr val="tx1">
                <a:lumMod val="65000"/>
                <a:lumOff val="35000"/>
              </a:schemeClr>
            </a:solidFill>
          </a:ln>
        </p:spPr>
        <p:txBody>
          <a:bodyPr wrap="square" rtlCol="0">
            <a:spAutoFit/>
          </a:bodyPr>
          <a:lstStyle/>
          <a:p>
            <a:pPr marL="342900" indent="-342900">
              <a:buFont typeface="Arial" panose="020B0604020202020204" pitchFamily="34" charset="0"/>
              <a:buChar char="•"/>
            </a:pPr>
            <a:r>
              <a:rPr lang="en-GB" b="1" dirty="0">
                <a:latin typeface="Calibri" panose="020F0502020204030204" pitchFamily="34" charset="0"/>
                <a:cs typeface="Calibri" panose="020F0502020204030204" pitchFamily="34" charset="0"/>
              </a:rPr>
              <a:t>Operational Data</a:t>
            </a:r>
          </a:p>
          <a:p>
            <a:pPr marL="342900" indent="-342900">
              <a:buFont typeface="Arial" panose="020B0604020202020204" pitchFamily="34" charset="0"/>
              <a:buChar char="•"/>
            </a:pPr>
            <a:r>
              <a:rPr lang="en-GB" b="1" dirty="0">
                <a:latin typeface="Calibri" panose="020F0502020204030204" pitchFamily="34" charset="0"/>
                <a:cs typeface="Calibri" panose="020F0502020204030204" pitchFamily="34" charset="0"/>
              </a:rPr>
              <a:t>Sales, customers Data</a:t>
            </a:r>
          </a:p>
          <a:p>
            <a:pPr marL="342900" indent="-342900">
              <a:buFont typeface="Arial" panose="020B0604020202020204" pitchFamily="34" charset="0"/>
              <a:buChar char="•"/>
            </a:pPr>
            <a:r>
              <a:rPr lang="en-GB" b="1" dirty="0">
                <a:latin typeface="Calibri" panose="020F0502020204030204" pitchFamily="34" charset="0"/>
                <a:cs typeface="Calibri" panose="020F0502020204030204" pitchFamily="34" charset="0"/>
              </a:rPr>
              <a:t>HR and performance data</a:t>
            </a:r>
          </a:p>
          <a:p>
            <a:pPr marL="342900" indent="-342900">
              <a:buFont typeface="Arial" panose="020B0604020202020204" pitchFamily="34" charset="0"/>
              <a:buChar char="•"/>
            </a:pPr>
            <a:r>
              <a:rPr lang="en-GB" b="1" dirty="0">
                <a:latin typeface="Calibri" panose="020F0502020204030204" pitchFamily="34" charset="0"/>
                <a:cs typeface="Calibri" panose="020F0502020204030204" pitchFamily="34" charset="0"/>
              </a:rPr>
              <a:t>Enterprise raw data from DBs &amp; ERPs</a:t>
            </a:r>
          </a:p>
          <a:p>
            <a:pPr marL="342900" indent="-342900">
              <a:buFont typeface="Arial" panose="020B0604020202020204" pitchFamily="34" charset="0"/>
              <a:buChar char="•"/>
            </a:pPr>
            <a:r>
              <a:rPr lang="en-GB" b="1" dirty="0">
                <a:latin typeface="Calibri" panose="020F0502020204030204" pitchFamily="34" charset="0"/>
                <a:cs typeface="Calibri" panose="020F0502020204030204" pitchFamily="34" charset="0"/>
              </a:rPr>
              <a:t>Organization Internal Collected Data, such as projects and files</a:t>
            </a:r>
          </a:p>
          <a:p>
            <a:pPr marL="342900" indent="-342900">
              <a:buFont typeface="Arial" panose="020B0604020202020204" pitchFamily="34" charset="0"/>
              <a:buChar char="•"/>
            </a:pPr>
            <a:r>
              <a:rPr lang="en-GB" b="1" dirty="0">
                <a:latin typeface="Calibri" panose="020F0502020204030204" pitchFamily="34" charset="0"/>
                <a:cs typeface="Calibri" panose="020F0502020204030204" pitchFamily="34" charset="0"/>
              </a:rPr>
              <a:t>documents, policies, manuals, reports</a:t>
            </a:r>
            <a:br>
              <a:rPr lang="en-GB" b="1" dirty="0">
                <a:latin typeface="Calibri" panose="020F0502020204030204" pitchFamily="34" charset="0"/>
                <a:cs typeface="Calibri" panose="020F0502020204030204" pitchFamily="34" charset="0"/>
              </a:rPr>
            </a:br>
            <a:r>
              <a:rPr lang="en-GB" b="1" dirty="0">
                <a:solidFill>
                  <a:srgbClr val="0070C0"/>
                </a:solidFill>
                <a:latin typeface="Calibri" panose="020F0502020204030204" pitchFamily="34" charset="0"/>
                <a:cs typeface="Calibri" panose="020F0502020204030204" pitchFamily="34" charset="0"/>
              </a:rPr>
              <a:t>95% are structured</a:t>
            </a:r>
          </a:p>
        </p:txBody>
      </p:sp>
      <p:sp>
        <p:nvSpPr>
          <p:cNvPr id="7" name="TextBox 6"/>
          <p:cNvSpPr txBox="1"/>
          <p:nvPr/>
        </p:nvSpPr>
        <p:spPr>
          <a:xfrm>
            <a:off x="2890175" y="2465463"/>
            <a:ext cx="3053846" cy="3693319"/>
          </a:xfrm>
          <a:prstGeom prst="rect">
            <a:avLst/>
          </a:prstGeom>
          <a:noFill/>
          <a:ln>
            <a:solidFill>
              <a:schemeClr val="tx1">
                <a:lumMod val="65000"/>
                <a:lumOff val="35000"/>
              </a:schemeClr>
            </a:solidFill>
          </a:ln>
        </p:spPr>
        <p:txBody>
          <a:bodyPr wrap="square" rtlCol="0">
            <a:spAutoFit/>
          </a:bodyPr>
          <a:lstStyle/>
          <a:p>
            <a:pPr marL="342900" indent="-342900">
              <a:buFont typeface="Arial" panose="020B0604020202020204" pitchFamily="34" charset="0"/>
              <a:buChar char="•"/>
            </a:pPr>
            <a:r>
              <a:rPr lang="en-GB" b="1" dirty="0">
                <a:latin typeface="Calibri" panose="020F0502020204030204" pitchFamily="34" charset="0"/>
                <a:cs typeface="Calibri" panose="020F0502020204030204" pitchFamily="34" charset="0"/>
              </a:rPr>
              <a:t>Customers Data</a:t>
            </a:r>
          </a:p>
          <a:p>
            <a:pPr marL="342900" indent="-342900">
              <a:buFont typeface="Arial" panose="020B0604020202020204" pitchFamily="34" charset="0"/>
              <a:buChar char="•"/>
            </a:pPr>
            <a:r>
              <a:rPr lang="en-GB" b="1" dirty="0">
                <a:latin typeface="Calibri" panose="020F0502020204030204" pitchFamily="34" charset="0"/>
                <a:cs typeface="Calibri" panose="020F0502020204030204" pitchFamily="34" charset="0"/>
              </a:rPr>
              <a:t>Partners data</a:t>
            </a:r>
          </a:p>
          <a:p>
            <a:pPr marL="342900" indent="-342900">
              <a:buFont typeface="Arial" panose="020B0604020202020204" pitchFamily="34" charset="0"/>
              <a:buChar char="•"/>
            </a:pPr>
            <a:r>
              <a:rPr lang="en-GB" b="1" dirty="0">
                <a:latin typeface="Calibri" panose="020F0502020204030204" pitchFamily="34" charset="0"/>
                <a:cs typeface="Calibri" panose="020F0502020204030204" pitchFamily="34" charset="0"/>
              </a:rPr>
              <a:t>Market data collected at Org own choice</a:t>
            </a:r>
          </a:p>
          <a:p>
            <a:pPr marL="342900" indent="-342900">
              <a:buFont typeface="Arial" panose="020B0604020202020204" pitchFamily="34" charset="0"/>
              <a:buChar char="•"/>
            </a:pPr>
            <a:r>
              <a:rPr lang="en-GB" b="1" dirty="0">
                <a:latin typeface="Calibri" panose="020F0502020204030204" pitchFamily="34" charset="0"/>
                <a:cs typeface="Calibri" panose="020F0502020204030204" pitchFamily="34" charset="0"/>
              </a:rPr>
              <a:t>Web data</a:t>
            </a:r>
          </a:p>
          <a:p>
            <a:pPr marL="342900" indent="-342900">
              <a:buFont typeface="Arial" panose="020B0604020202020204" pitchFamily="34" charset="0"/>
              <a:buChar char="•"/>
            </a:pPr>
            <a:r>
              <a:rPr lang="en-GB" b="1" dirty="0">
                <a:latin typeface="Calibri" panose="020F0502020204030204" pitchFamily="34" charset="0"/>
                <a:cs typeface="Calibri" panose="020F0502020204030204" pitchFamily="34" charset="0"/>
              </a:rPr>
              <a:t>Social Media Data</a:t>
            </a:r>
          </a:p>
          <a:p>
            <a:pPr marL="342900" indent="-342900">
              <a:buFont typeface="Arial" panose="020B0604020202020204" pitchFamily="34" charset="0"/>
              <a:buChar char="•"/>
            </a:pPr>
            <a:r>
              <a:rPr lang="en-GB" b="1" dirty="0">
                <a:latin typeface="Calibri" panose="020F0502020204030204" pitchFamily="34" charset="0"/>
                <a:cs typeface="Calibri" panose="020F0502020204030204" pitchFamily="34" charset="0"/>
              </a:rPr>
              <a:t>External contracts</a:t>
            </a:r>
          </a:p>
          <a:p>
            <a:pPr marL="342900" indent="-342900">
              <a:buFont typeface="Arial" panose="020B0604020202020204" pitchFamily="34" charset="0"/>
              <a:buChar char="•"/>
            </a:pPr>
            <a:r>
              <a:rPr lang="en-GB" b="1" dirty="0">
                <a:latin typeface="Calibri" panose="020F0502020204030204" pitchFamily="34" charset="0"/>
                <a:cs typeface="Calibri" panose="020F0502020204030204" pitchFamily="34" charset="0"/>
              </a:rPr>
              <a:t>Files and images or evidences submitted</a:t>
            </a:r>
          </a:p>
          <a:p>
            <a:pPr marL="342900" indent="-342900">
              <a:buFont typeface="Arial" panose="020B0604020202020204" pitchFamily="34" charset="0"/>
              <a:buChar char="•"/>
            </a:pPr>
            <a:r>
              <a:rPr lang="en-GB" b="1" dirty="0">
                <a:latin typeface="Calibri" panose="020F0502020204030204" pitchFamily="34" charset="0"/>
                <a:cs typeface="Calibri" panose="020F0502020204030204" pitchFamily="34" charset="0"/>
              </a:rPr>
              <a:t>Surveillance and sensor data</a:t>
            </a:r>
          </a:p>
          <a:p>
            <a:pPr marL="342900" indent="-342900">
              <a:buFont typeface="Arial" panose="020B0604020202020204" pitchFamily="34" charset="0"/>
              <a:buChar char="•"/>
            </a:pPr>
            <a:r>
              <a:rPr lang="en-GB" b="1" dirty="0">
                <a:latin typeface="Calibri" panose="020F0502020204030204" pitchFamily="34" charset="0"/>
                <a:cs typeface="Calibri" panose="020F0502020204030204" pitchFamily="34" charset="0"/>
              </a:rPr>
              <a:t>Cyber security data</a:t>
            </a:r>
          </a:p>
          <a:p>
            <a:pPr algn="ctr"/>
            <a:r>
              <a:rPr lang="en-GB" b="1" dirty="0">
                <a:solidFill>
                  <a:srgbClr val="0070C0"/>
                </a:solidFill>
                <a:latin typeface="Calibri" panose="020F0502020204030204" pitchFamily="34" charset="0"/>
                <a:cs typeface="Calibri" panose="020F0502020204030204" pitchFamily="34" charset="0"/>
              </a:rPr>
              <a:t>95% are unstructured</a:t>
            </a:r>
          </a:p>
        </p:txBody>
      </p:sp>
      <p:sp>
        <p:nvSpPr>
          <p:cNvPr id="8" name="TextBox 7"/>
          <p:cNvSpPr txBox="1"/>
          <p:nvPr/>
        </p:nvSpPr>
        <p:spPr>
          <a:xfrm>
            <a:off x="6090153" y="2209800"/>
            <a:ext cx="3053847" cy="3970318"/>
          </a:xfrm>
          <a:prstGeom prst="rect">
            <a:avLst/>
          </a:prstGeom>
          <a:noFill/>
          <a:ln>
            <a:solidFill>
              <a:schemeClr val="tx1">
                <a:lumMod val="65000"/>
                <a:lumOff val="35000"/>
              </a:schemeClr>
            </a:solidFill>
          </a:ln>
        </p:spPr>
        <p:txBody>
          <a:bodyPr wrap="square" rtlCol="0">
            <a:spAutoFit/>
          </a:bodyPr>
          <a:lstStyle/>
          <a:p>
            <a:pPr marL="342900" indent="-342900">
              <a:buFont typeface="Arial" panose="020B0604020202020204" pitchFamily="34" charset="0"/>
              <a:buChar char="•"/>
            </a:pPr>
            <a:r>
              <a:rPr lang="en-GB" b="1" dirty="0">
                <a:latin typeface="Calibri" panose="020F0502020204030204" pitchFamily="34" charset="0"/>
                <a:cs typeface="Calibri" panose="020F0502020204030204" pitchFamily="34" charset="0"/>
              </a:rPr>
              <a:t>Database usage Log</a:t>
            </a:r>
          </a:p>
          <a:p>
            <a:pPr marL="342900" indent="-342900">
              <a:buFont typeface="Arial" panose="020B0604020202020204" pitchFamily="34" charset="0"/>
              <a:buChar char="•"/>
            </a:pPr>
            <a:r>
              <a:rPr lang="en-GB" b="1" dirty="0">
                <a:latin typeface="Calibri" panose="020F0502020204030204" pitchFamily="34" charset="0"/>
                <a:cs typeface="Calibri" panose="020F0502020204030204" pitchFamily="34" charset="0"/>
              </a:rPr>
              <a:t>User behaviour Log</a:t>
            </a:r>
          </a:p>
          <a:p>
            <a:pPr marL="342900" indent="-342900">
              <a:buFont typeface="Arial" panose="020B0604020202020204" pitchFamily="34" charset="0"/>
              <a:buChar char="•"/>
            </a:pPr>
            <a:r>
              <a:rPr lang="en-GB" b="1" dirty="0">
                <a:latin typeface="Calibri" panose="020F0502020204030204" pitchFamily="34" charset="0"/>
                <a:cs typeface="Calibri" panose="020F0502020204030204" pitchFamily="34" charset="0"/>
              </a:rPr>
              <a:t>Networks and Host Logs</a:t>
            </a:r>
          </a:p>
          <a:p>
            <a:pPr marL="342900" indent="-342900">
              <a:buFont typeface="Arial" panose="020B0604020202020204" pitchFamily="34" charset="0"/>
              <a:buChar char="•"/>
            </a:pPr>
            <a:r>
              <a:rPr lang="en-GB" b="1" dirty="0">
                <a:latin typeface="Calibri" panose="020F0502020204030204" pitchFamily="34" charset="0"/>
                <a:cs typeface="Calibri" panose="020F0502020204030204" pitchFamily="34" charset="0"/>
              </a:rPr>
              <a:t>Applications access Log </a:t>
            </a:r>
          </a:p>
          <a:p>
            <a:pPr marL="342900" indent="-342900">
              <a:buFont typeface="Arial" panose="020B0604020202020204" pitchFamily="34" charset="0"/>
              <a:buChar char="•"/>
            </a:pPr>
            <a:r>
              <a:rPr lang="en-GB" b="1" dirty="0">
                <a:latin typeface="Calibri" panose="020F0502020204030204" pitchFamily="34" charset="0"/>
                <a:cs typeface="Calibri" panose="020F0502020204030204" pitchFamily="34" charset="0"/>
              </a:rPr>
              <a:t>User decision making data</a:t>
            </a:r>
          </a:p>
          <a:p>
            <a:pPr marL="342900" indent="-342900">
              <a:buFont typeface="Arial" panose="020B0604020202020204" pitchFamily="34" charset="0"/>
              <a:buChar char="•"/>
            </a:pPr>
            <a:r>
              <a:rPr lang="en-GB" b="1" dirty="0">
                <a:latin typeface="Calibri" panose="020F0502020204030204" pitchFamily="34" charset="0"/>
                <a:cs typeface="Calibri" panose="020F0502020204030204" pitchFamily="34" charset="0"/>
              </a:rPr>
              <a:t>User’s operation model and simulation data</a:t>
            </a:r>
          </a:p>
          <a:p>
            <a:pPr marL="342900" indent="-342900">
              <a:buFont typeface="Arial" panose="020B0604020202020204" pitchFamily="34" charset="0"/>
              <a:buChar char="•"/>
            </a:pPr>
            <a:r>
              <a:rPr lang="en-GB" b="1" dirty="0">
                <a:latin typeface="Calibri" panose="020F0502020204030204" pitchFamily="34" charset="0"/>
                <a:cs typeface="Calibri" panose="020F0502020204030204" pitchFamily="34" charset="0"/>
              </a:rPr>
              <a:t>Cognitive process data</a:t>
            </a:r>
          </a:p>
          <a:p>
            <a:pPr marL="342900" indent="-342900">
              <a:buFont typeface="Arial" panose="020B0604020202020204" pitchFamily="34" charset="0"/>
              <a:buChar char="•"/>
            </a:pPr>
            <a:r>
              <a:rPr lang="en-GB" b="1" dirty="0">
                <a:latin typeface="Calibri" panose="020F0502020204030204" pitchFamily="34" charset="0"/>
                <a:cs typeface="Calibri" panose="020F0502020204030204" pitchFamily="34" charset="0"/>
              </a:rPr>
              <a:t>Opinions and Emails</a:t>
            </a:r>
          </a:p>
          <a:p>
            <a:pPr marL="342900" indent="-342900">
              <a:buFont typeface="Arial" panose="020B0604020202020204" pitchFamily="34" charset="0"/>
              <a:buChar char="•"/>
            </a:pPr>
            <a:r>
              <a:rPr lang="en-GB" b="1" dirty="0">
                <a:latin typeface="Calibri" panose="020F0502020204030204" pitchFamily="34" charset="0"/>
                <a:cs typeface="Calibri" panose="020F0502020204030204" pitchFamily="34" charset="0"/>
              </a:rPr>
              <a:t>Analytics results and recommendations</a:t>
            </a:r>
          </a:p>
          <a:p>
            <a:pPr marL="342900" indent="-342900">
              <a:buFont typeface="Arial" panose="020B0604020202020204" pitchFamily="34" charset="0"/>
              <a:buChar char="•"/>
            </a:pPr>
            <a:r>
              <a:rPr lang="en-GB" b="1" dirty="0">
                <a:latin typeface="Calibri" panose="020F0502020204030204" pitchFamily="34" charset="0"/>
                <a:cs typeface="Calibri" panose="020F0502020204030204" pitchFamily="34" charset="0"/>
              </a:rPr>
              <a:t>Complaints and complements</a:t>
            </a:r>
          </a:p>
          <a:p>
            <a:pPr algn="ctr"/>
            <a:r>
              <a:rPr lang="en-GB" b="1" dirty="0">
                <a:solidFill>
                  <a:srgbClr val="0070C0"/>
                </a:solidFill>
                <a:latin typeface="Calibri" panose="020F0502020204030204" pitchFamily="34" charset="0"/>
                <a:cs typeface="Calibri" panose="020F0502020204030204" pitchFamily="34" charset="0"/>
              </a:rPr>
              <a:t>95% are txt and strings</a:t>
            </a:r>
          </a:p>
        </p:txBody>
      </p:sp>
      <p:sp>
        <p:nvSpPr>
          <p:cNvPr id="9" name="TextBox 8"/>
          <p:cNvSpPr txBox="1"/>
          <p:nvPr/>
        </p:nvSpPr>
        <p:spPr>
          <a:xfrm>
            <a:off x="79747" y="2296186"/>
            <a:ext cx="2664296" cy="338554"/>
          </a:xfrm>
          <a:prstGeom prst="rect">
            <a:avLst/>
          </a:prstGeom>
          <a:noFill/>
        </p:spPr>
        <p:txBody>
          <a:bodyPr wrap="square" rtlCol="0">
            <a:spAutoFit/>
          </a:bodyPr>
          <a:lstStyle/>
          <a:p>
            <a:pPr algn="ctr"/>
            <a:r>
              <a:rPr lang="en-GB" sz="1600" b="1" dirty="0">
                <a:solidFill>
                  <a:srgbClr val="C00000"/>
                </a:solidFill>
                <a:latin typeface="Calibri" panose="020F0502020204030204" pitchFamily="34" charset="0"/>
                <a:cs typeface="Calibri" panose="020F0502020204030204" pitchFamily="34" charset="0"/>
              </a:rPr>
              <a:t>Organization Internal Data</a:t>
            </a:r>
            <a:endParaRPr lang="en-AU" sz="1600" b="1" dirty="0">
              <a:solidFill>
                <a:srgbClr val="C00000"/>
              </a:solidFill>
              <a:latin typeface="Calibri" panose="020F0502020204030204" pitchFamily="34" charset="0"/>
              <a:cs typeface="Calibri" panose="020F0502020204030204" pitchFamily="34" charset="0"/>
            </a:endParaRPr>
          </a:p>
        </p:txBody>
      </p:sp>
      <p:sp>
        <p:nvSpPr>
          <p:cNvPr id="10" name="TextBox 9"/>
          <p:cNvSpPr txBox="1"/>
          <p:nvPr/>
        </p:nvSpPr>
        <p:spPr>
          <a:xfrm>
            <a:off x="3094210" y="2040523"/>
            <a:ext cx="2503965" cy="338554"/>
          </a:xfrm>
          <a:prstGeom prst="rect">
            <a:avLst/>
          </a:prstGeom>
          <a:noFill/>
        </p:spPr>
        <p:txBody>
          <a:bodyPr wrap="square" rtlCol="0">
            <a:spAutoFit/>
          </a:bodyPr>
          <a:lstStyle/>
          <a:p>
            <a:pPr algn="ctr"/>
            <a:r>
              <a:rPr lang="en-GB" sz="1600" b="1" dirty="0">
                <a:solidFill>
                  <a:srgbClr val="C00000"/>
                </a:solidFill>
                <a:latin typeface="Calibri" panose="020F0502020204030204" pitchFamily="34" charset="0"/>
                <a:cs typeface="Calibri" panose="020F0502020204030204" pitchFamily="34" charset="0"/>
              </a:rPr>
              <a:t>Organization External Data</a:t>
            </a:r>
            <a:endParaRPr lang="en-AU" sz="1600" b="1" dirty="0">
              <a:solidFill>
                <a:srgbClr val="C00000"/>
              </a:solidFill>
              <a:latin typeface="Calibri" panose="020F0502020204030204" pitchFamily="34" charset="0"/>
              <a:cs typeface="Calibri" panose="020F0502020204030204" pitchFamily="34" charset="0"/>
            </a:endParaRPr>
          </a:p>
        </p:txBody>
      </p:sp>
      <p:sp>
        <p:nvSpPr>
          <p:cNvPr id="11" name="TextBox 10"/>
          <p:cNvSpPr txBox="1"/>
          <p:nvPr/>
        </p:nvSpPr>
        <p:spPr>
          <a:xfrm>
            <a:off x="6049791" y="1625025"/>
            <a:ext cx="3053205" cy="584775"/>
          </a:xfrm>
          <a:prstGeom prst="rect">
            <a:avLst/>
          </a:prstGeom>
          <a:noFill/>
        </p:spPr>
        <p:txBody>
          <a:bodyPr wrap="square" rtlCol="0">
            <a:spAutoFit/>
          </a:bodyPr>
          <a:lstStyle/>
          <a:p>
            <a:pPr algn="ctr"/>
            <a:r>
              <a:rPr lang="en-GB" sz="1600" b="1" dirty="0">
                <a:solidFill>
                  <a:srgbClr val="C00000"/>
                </a:solidFill>
                <a:latin typeface="Calibri" panose="020F0502020204030204" pitchFamily="34" charset="0"/>
                <a:cs typeface="Calibri" panose="020F0502020204030204" pitchFamily="34" charset="0"/>
              </a:rPr>
              <a:t>Not Organization but User generated content</a:t>
            </a:r>
            <a:endParaRPr lang="en-AU" sz="1600" b="1" dirty="0">
              <a:solidFill>
                <a:srgbClr val="C00000"/>
              </a:solidFill>
              <a:latin typeface="Calibri" panose="020F0502020204030204" pitchFamily="34" charset="0"/>
              <a:cs typeface="Calibri" panose="020F0502020204030204" pitchFamily="34" charset="0"/>
            </a:endParaRPr>
          </a:p>
        </p:txBody>
      </p:sp>
      <p:sp>
        <p:nvSpPr>
          <p:cNvPr id="12" name="Title 1"/>
          <p:cNvSpPr txBox="1">
            <a:spLocks/>
          </p:cNvSpPr>
          <p:nvPr/>
        </p:nvSpPr>
        <p:spPr>
          <a:xfrm>
            <a:off x="0" y="381000"/>
            <a:ext cx="9144000" cy="9651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solidFill>
                  <a:srgbClr val="00582A"/>
                </a:solidFill>
                <a:latin typeface="Calibri" panose="020F0502020204030204" pitchFamily="34" charset="0"/>
                <a:cs typeface="Calibri" panose="020F0502020204030204" pitchFamily="34" charset="0"/>
              </a:rPr>
              <a:t>Enterprise big data</a:t>
            </a:r>
            <a:endParaRPr lang="en-AU" sz="3600" b="1" dirty="0">
              <a:solidFill>
                <a:srgbClr val="00582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299766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61226"/>
            <a:ext cx="8686800" cy="762000"/>
          </a:xfrm>
        </p:spPr>
        <p:txBody>
          <a:bodyPr>
            <a:noAutofit/>
          </a:bodyPr>
          <a:lstStyle/>
          <a:p>
            <a:br>
              <a:rPr lang="en-GB" sz="3600" b="1" dirty="0"/>
            </a:br>
            <a:r>
              <a:rPr lang="en-GB" sz="3600" b="1" dirty="0"/>
              <a:t>BI in 2020</a:t>
            </a:r>
            <a:endParaRPr lang="en-AU" sz="3600" b="1" dirty="0"/>
          </a:p>
        </p:txBody>
      </p:sp>
      <p:pic>
        <p:nvPicPr>
          <p:cNvPr id="8" name="Picture 7">
            <a:extLst>
              <a:ext uri="{FF2B5EF4-FFF2-40B4-BE49-F238E27FC236}">
                <a16:creationId xmlns:a16="http://schemas.microsoft.com/office/drawing/2014/main" id="{E5273DF5-4360-42CA-B81A-54073DAB5F1B}"/>
              </a:ext>
            </a:extLst>
          </p:cNvPr>
          <p:cNvPicPr>
            <a:picLocks noChangeAspect="1"/>
          </p:cNvPicPr>
          <p:nvPr/>
        </p:nvPicPr>
        <p:blipFill>
          <a:blip r:embed="rId2"/>
          <a:stretch>
            <a:fillRect/>
          </a:stretch>
        </p:blipFill>
        <p:spPr>
          <a:xfrm>
            <a:off x="0" y="3429000"/>
            <a:ext cx="9168384" cy="2621706"/>
          </a:xfrm>
          <a:prstGeom prst="rect">
            <a:avLst/>
          </a:prstGeom>
        </p:spPr>
      </p:pic>
      <p:pic>
        <p:nvPicPr>
          <p:cNvPr id="15" name="Picture 14">
            <a:extLst>
              <a:ext uri="{FF2B5EF4-FFF2-40B4-BE49-F238E27FC236}">
                <a16:creationId xmlns:a16="http://schemas.microsoft.com/office/drawing/2014/main" id="{676CFBDB-934E-4E86-B5D5-C3AB5439C4C2}"/>
              </a:ext>
            </a:extLst>
          </p:cNvPr>
          <p:cNvPicPr>
            <a:picLocks noChangeAspect="1"/>
          </p:cNvPicPr>
          <p:nvPr/>
        </p:nvPicPr>
        <p:blipFill>
          <a:blip r:embed="rId3"/>
          <a:stretch>
            <a:fillRect/>
          </a:stretch>
        </p:blipFill>
        <p:spPr>
          <a:xfrm>
            <a:off x="838200" y="3202603"/>
            <a:ext cx="1143000" cy="1550407"/>
          </a:xfrm>
          <a:prstGeom prst="rect">
            <a:avLst/>
          </a:prstGeom>
        </p:spPr>
      </p:pic>
      <p:pic>
        <p:nvPicPr>
          <p:cNvPr id="17" name="Picture 16">
            <a:extLst>
              <a:ext uri="{FF2B5EF4-FFF2-40B4-BE49-F238E27FC236}">
                <a16:creationId xmlns:a16="http://schemas.microsoft.com/office/drawing/2014/main" id="{EA025D31-D66E-4E8E-B8A1-68A0054D1307}"/>
              </a:ext>
            </a:extLst>
          </p:cNvPr>
          <p:cNvPicPr>
            <a:picLocks noChangeAspect="1"/>
          </p:cNvPicPr>
          <p:nvPr/>
        </p:nvPicPr>
        <p:blipFill>
          <a:blip r:embed="rId4"/>
          <a:stretch>
            <a:fillRect/>
          </a:stretch>
        </p:blipFill>
        <p:spPr>
          <a:xfrm>
            <a:off x="3581400" y="2696061"/>
            <a:ext cx="2291974" cy="1571139"/>
          </a:xfrm>
          <a:prstGeom prst="rect">
            <a:avLst/>
          </a:prstGeom>
        </p:spPr>
      </p:pic>
      <p:pic>
        <p:nvPicPr>
          <p:cNvPr id="19" name="Picture 18">
            <a:extLst>
              <a:ext uri="{FF2B5EF4-FFF2-40B4-BE49-F238E27FC236}">
                <a16:creationId xmlns:a16="http://schemas.microsoft.com/office/drawing/2014/main" id="{C4C936E2-6CCB-4F7A-BE72-EBBED6E54697}"/>
              </a:ext>
            </a:extLst>
          </p:cNvPr>
          <p:cNvPicPr>
            <a:picLocks noChangeAspect="1"/>
          </p:cNvPicPr>
          <p:nvPr/>
        </p:nvPicPr>
        <p:blipFill>
          <a:blip r:embed="rId5"/>
          <a:stretch>
            <a:fillRect/>
          </a:stretch>
        </p:blipFill>
        <p:spPr>
          <a:xfrm>
            <a:off x="6040048" y="1981200"/>
            <a:ext cx="3103952" cy="1547334"/>
          </a:xfrm>
          <a:prstGeom prst="rect">
            <a:avLst/>
          </a:prstGeom>
        </p:spPr>
      </p:pic>
    </p:spTree>
    <p:extLst>
      <p:ext uri="{BB962C8B-B14F-4D97-AF65-F5344CB8AC3E}">
        <p14:creationId xmlns:p14="http://schemas.microsoft.com/office/powerpoint/2010/main" val="279256692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457BC35-0112-4DB5-8FCA-BD6217E8A452}" type="slidenum">
              <a:rPr lang="en-AU"/>
              <a:pPr>
                <a:defRPr/>
              </a:pPr>
              <a:t>35</a:t>
            </a:fld>
            <a:endParaRPr lang="en-AU" dirty="0"/>
          </a:p>
        </p:txBody>
      </p:sp>
      <p:sp>
        <p:nvSpPr>
          <p:cNvPr id="6" name="Content Placeholder 2"/>
          <p:cNvSpPr>
            <a:spLocks noGrp="1"/>
          </p:cNvSpPr>
          <p:nvPr>
            <p:ph idx="1"/>
          </p:nvPr>
        </p:nvSpPr>
        <p:spPr>
          <a:xfrm>
            <a:off x="533400" y="1844823"/>
            <a:ext cx="8292789" cy="4076475"/>
          </a:xfrm>
          <a:ln>
            <a:noFill/>
          </a:ln>
        </p:spPr>
        <p:txBody>
          <a:bodyPr rtlCol="0">
            <a:noAutofit/>
          </a:bodyPr>
          <a:lstStyle/>
          <a:p>
            <a:pPr marL="514350" indent="-514350">
              <a:buClr>
                <a:srgbClr val="00582A"/>
              </a:buClr>
              <a:buFont typeface="+mj-lt"/>
              <a:buAutoNum type="arabicPeriod"/>
              <a:defRPr/>
            </a:pPr>
            <a:r>
              <a:rPr lang="en-GB" sz="2800" dirty="0">
                <a:solidFill>
                  <a:schemeClr val="tx1"/>
                </a:solidFill>
              </a:rPr>
              <a:t>Capture decision making processes</a:t>
            </a:r>
          </a:p>
          <a:p>
            <a:pPr marL="514350" indent="-514350" eaLnBrk="1" fontAlgn="auto" hangingPunct="1">
              <a:spcAft>
                <a:spcPts val="0"/>
              </a:spcAft>
              <a:buClr>
                <a:srgbClr val="00582A"/>
              </a:buClr>
              <a:buFont typeface="+mj-lt"/>
              <a:buAutoNum type="arabicPeriod"/>
              <a:defRPr/>
            </a:pPr>
            <a:r>
              <a:rPr lang="en-GB" sz="2800" dirty="0">
                <a:solidFill>
                  <a:schemeClr val="tx1"/>
                </a:solidFill>
              </a:rPr>
              <a:t>Capture intellectual property </a:t>
            </a:r>
          </a:p>
          <a:p>
            <a:pPr marL="514350" indent="-514350" eaLnBrk="1" fontAlgn="auto" hangingPunct="1">
              <a:spcAft>
                <a:spcPts val="0"/>
              </a:spcAft>
              <a:buClr>
                <a:srgbClr val="00582A"/>
              </a:buClr>
              <a:buFont typeface="+mj-lt"/>
              <a:buAutoNum type="arabicPeriod"/>
              <a:defRPr/>
            </a:pPr>
            <a:r>
              <a:rPr lang="en-GB" sz="2800" dirty="0">
                <a:solidFill>
                  <a:schemeClr val="tx1"/>
                </a:solidFill>
              </a:rPr>
              <a:t>Capture organizational core knowledge</a:t>
            </a:r>
          </a:p>
          <a:p>
            <a:pPr marL="514350" indent="-514350">
              <a:buClr>
                <a:srgbClr val="00582A"/>
              </a:buClr>
              <a:buFont typeface="+mj-lt"/>
              <a:buAutoNum type="arabicPeriod"/>
              <a:defRPr/>
            </a:pPr>
            <a:r>
              <a:rPr lang="en-GB" sz="2800" dirty="0">
                <a:solidFill>
                  <a:schemeClr val="tx1"/>
                </a:solidFill>
              </a:rPr>
              <a:t>Capture real asset, values and human capital</a:t>
            </a:r>
          </a:p>
          <a:p>
            <a:pPr marL="514350" indent="-514350" eaLnBrk="1" fontAlgn="auto" hangingPunct="1">
              <a:spcAft>
                <a:spcPts val="0"/>
              </a:spcAft>
              <a:buClr>
                <a:srgbClr val="00582A"/>
              </a:buClr>
              <a:buFont typeface="+mj-lt"/>
              <a:buAutoNum type="arabicPeriod"/>
              <a:defRPr/>
            </a:pPr>
            <a:r>
              <a:rPr lang="en-GB" sz="2800" dirty="0">
                <a:solidFill>
                  <a:schemeClr val="tx1"/>
                </a:solidFill>
              </a:rPr>
              <a:t>Capture critical part of BI </a:t>
            </a:r>
          </a:p>
          <a:p>
            <a:pPr marL="514350" indent="-514350" eaLnBrk="1" fontAlgn="auto" hangingPunct="1">
              <a:spcAft>
                <a:spcPts val="0"/>
              </a:spcAft>
              <a:buClr>
                <a:schemeClr val="tx1"/>
              </a:buClr>
              <a:buFont typeface="+mj-lt"/>
              <a:buAutoNum type="arabicPeriod"/>
              <a:defRPr/>
            </a:pPr>
            <a:endParaRPr lang="en-AU" sz="2800" dirty="0">
              <a:solidFill>
                <a:schemeClr val="tx1"/>
              </a:solidFill>
            </a:endParaRPr>
          </a:p>
          <a:p>
            <a:pPr marL="914400" lvl="1" indent="-514350" algn="r" eaLnBrk="1" fontAlgn="auto" hangingPunct="1">
              <a:spcAft>
                <a:spcPts val="0"/>
              </a:spcAft>
              <a:buClr>
                <a:schemeClr val="tx1"/>
              </a:buClr>
              <a:buFont typeface="Arial" pitchFamily="34" charset="0"/>
              <a:buNone/>
              <a:defRPr/>
            </a:pPr>
            <a:endParaRPr lang="en-AU" dirty="0">
              <a:solidFill>
                <a:schemeClr val="tx1"/>
              </a:solidFill>
            </a:endParaRPr>
          </a:p>
        </p:txBody>
      </p:sp>
      <p:sp>
        <p:nvSpPr>
          <p:cNvPr id="8" name="Title 1"/>
          <p:cNvSpPr txBox="1">
            <a:spLocks/>
          </p:cNvSpPr>
          <p:nvPr/>
        </p:nvSpPr>
        <p:spPr>
          <a:xfrm>
            <a:off x="-3377" y="430815"/>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solidFill>
                  <a:srgbClr val="00582A"/>
                </a:solidFill>
                <a:latin typeface="Calibri" panose="020F0502020204030204" pitchFamily="34" charset="0"/>
                <a:cs typeface="Calibri" panose="020F0502020204030204" pitchFamily="34" charset="0"/>
              </a:rPr>
              <a:t>BI Support Enterprise Vision</a:t>
            </a:r>
            <a:endParaRPr lang="en-AU" sz="3600" b="1" dirty="0">
              <a:solidFill>
                <a:srgbClr val="00582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833557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457BC35-0112-4DB5-8FCA-BD6217E8A452}" type="slidenum">
              <a:rPr lang="en-AU"/>
              <a:pPr>
                <a:defRPr/>
              </a:pPr>
              <a:t>36</a:t>
            </a:fld>
            <a:endParaRPr lang="en-AU" dirty="0"/>
          </a:p>
        </p:txBody>
      </p:sp>
      <p:sp>
        <p:nvSpPr>
          <p:cNvPr id="6" name="Content Placeholder 2"/>
          <p:cNvSpPr>
            <a:spLocks noGrp="1"/>
          </p:cNvSpPr>
          <p:nvPr>
            <p:ph idx="1"/>
          </p:nvPr>
        </p:nvSpPr>
        <p:spPr>
          <a:xfrm>
            <a:off x="608183" y="1844824"/>
            <a:ext cx="8383417" cy="3946376"/>
          </a:xfrm>
          <a:ln>
            <a:noFill/>
          </a:ln>
        </p:spPr>
        <p:txBody>
          <a:bodyPr rtlCol="0">
            <a:noAutofit/>
          </a:bodyPr>
          <a:lstStyle/>
          <a:p>
            <a:pPr marL="514350" indent="-514350">
              <a:buFont typeface="+mj-lt"/>
              <a:buAutoNum type="arabicPeriod"/>
              <a:defRPr/>
            </a:pPr>
            <a:r>
              <a:rPr lang="en-GB" sz="2800" dirty="0">
                <a:solidFill>
                  <a:schemeClr val="tx1"/>
                </a:solidFill>
              </a:rPr>
              <a:t>Capture decision making processes</a:t>
            </a:r>
          </a:p>
          <a:p>
            <a:pPr marL="514350" indent="-514350" eaLnBrk="1" fontAlgn="auto" hangingPunct="1">
              <a:spcAft>
                <a:spcPts val="0"/>
              </a:spcAft>
              <a:buFont typeface="+mj-lt"/>
              <a:buAutoNum type="arabicPeriod"/>
              <a:defRPr/>
            </a:pPr>
            <a:r>
              <a:rPr lang="en-GB" sz="2800" dirty="0">
                <a:solidFill>
                  <a:schemeClr val="tx1"/>
                </a:solidFill>
              </a:rPr>
              <a:t>Capture intellectual property </a:t>
            </a:r>
          </a:p>
          <a:p>
            <a:pPr marL="514350" indent="-514350" eaLnBrk="1" fontAlgn="auto" hangingPunct="1">
              <a:spcAft>
                <a:spcPts val="0"/>
              </a:spcAft>
              <a:buFont typeface="+mj-lt"/>
              <a:buAutoNum type="arabicPeriod"/>
              <a:defRPr/>
            </a:pPr>
            <a:r>
              <a:rPr lang="en-GB" sz="2800" dirty="0">
                <a:solidFill>
                  <a:schemeClr val="tx1"/>
                </a:solidFill>
              </a:rPr>
              <a:t>Capture organizational core knowledge</a:t>
            </a:r>
          </a:p>
          <a:p>
            <a:pPr marL="514350" indent="-514350">
              <a:buFont typeface="+mj-lt"/>
              <a:buAutoNum type="arabicPeriod"/>
              <a:defRPr/>
            </a:pPr>
            <a:r>
              <a:rPr lang="en-GB" sz="2800" dirty="0">
                <a:solidFill>
                  <a:schemeClr val="tx1"/>
                </a:solidFill>
              </a:rPr>
              <a:t>Capture real asset, values, volume, human capital</a:t>
            </a:r>
          </a:p>
          <a:p>
            <a:pPr marL="514350" indent="-514350" eaLnBrk="1" fontAlgn="auto" hangingPunct="1">
              <a:spcAft>
                <a:spcPts val="0"/>
              </a:spcAft>
              <a:buFont typeface="+mj-lt"/>
              <a:buAutoNum type="arabicPeriod"/>
              <a:defRPr/>
            </a:pPr>
            <a:r>
              <a:rPr lang="en-GB" sz="2800" dirty="0">
                <a:solidFill>
                  <a:schemeClr val="tx1"/>
                </a:solidFill>
              </a:rPr>
              <a:t>Capture business secrets </a:t>
            </a:r>
          </a:p>
          <a:p>
            <a:pPr marL="514350" indent="-514350" eaLnBrk="1" fontAlgn="auto" hangingPunct="1">
              <a:spcAft>
                <a:spcPts val="0"/>
              </a:spcAft>
              <a:buFont typeface="+mj-lt"/>
              <a:buAutoNum type="arabicPeriod"/>
              <a:defRPr/>
            </a:pPr>
            <a:endParaRPr lang="en-AU" sz="2800" dirty="0">
              <a:solidFill>
                <a:schemeClr val="tx1"/>
              </a:solidFill>
            </a:endParaRPr>
          </a:p>
          <a:p>
            <a:pPr marL="914400" lvl="1" indent="-514350" eaLnBrk="1" fontAlgn="auto" hangingPunct="1">
              <a:spcAft>
                <a:spcPts val="0"/>
              </a:spcAft>
              <a:buFont typeface="Arial" pitchFamily="34" charset="0"/>
              <a:buNone/>
              <a:defRPr/>
            </a:pPr>
            <a:endParaRPr lang="en-AU" dirty="0">
              <a:solidFill>
                <a:schemeClr val="tx1"/>
              </a:solidFill>
            </a:endParaRPr>
          </a:p>
        </p:txBody>
      </p:sp>
      <p:sp>
        <p:nvSpPr>
          <p:cNvPr id="2" name="Title 1">
            <a:extLst>
              <a:ext uri="{FF2B5EF4-FFF2-40B4-BE49-F238E27FC236}">
                <a16:creationId xmlns:a16="http://schemas.microsoft.com/office/drawing/2014/main" id="{71B4B1F2-6DCC-41DC-BC55-64FD5A9B50AC}"/>
              </a:ext>
            </a:extLst>
          </p:cNvPr>
          <p:cNvSpPr txBox="1">
            <a:spLocks/>
          </p:cNvSpPr>
          <p:nvPr/>
        </p:nvSpPr>
        <p:spPr>
          <a:xfrm>
            <a:off x="-3377" y="533399"/>
            <a:ext cx="9144000" cy="8936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solidFill>
                  <a:srgbClr val="00582A"/>
                </a:solidFill>
                <a:latin typeface="Calibri" panose="020F0502020204030204" pitchFamily="34" charset="0"/>
                <a:cs typeface="Calibri" panose="020F0502020204030204" pitchFamily="34" charset="0"/>
              </a:rPr>
              <a:t>Should BI be Outsourced?</a:t>
            </a:r>
            <a:endParaRPr lang="en-AU" sz="3600" b="1" dirty="0">
              <a:solidFill>
                <a:srgbClr val="00582A"/>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572C270-647D-4DD5-BD78-FFE54689A366}"/>
              </a:ext>
            </a:extLst>
          </p:cNvPr>
          <p:cNvSpPr txBox="1"/>
          <p:nvPr/>
        </p:nvSpPr>
        <p:spPr>
          <a:xfrm rot="21055864">
            <a:off x="1273070" y="5560366"/>
            <a:ext cx="7150768" cy="461665"/>
          </a:xfrm>
          <a:prstGeom prst="rect">
            <a:avLst/>
          </a:prstGeom>
          <a:solidFill>
            <a:schemeClr val="bg1">
              <a:lumMod val="75000"/>
            </a:schemeClr>
          </a:solidFill>
        </p:spPr>
        <p:txBody>
          <a:bodyPr wrap="square" rtlCol="0">
            <a:spAutoFit/>
          </a:bodyPr>
          <a:lstStyle/>
          <a:p>
            <a:r>
              <a:rPr lang="en-US" sz="2400" dirty="0">
                <a:solidFill>
                  <a:srgbClr val="FF0000"/>
                </a:solidFill>
                <a:latin typeface="Calibri" panose="020F0502020204030204" pitchFamily="34" charset="0"/>
                <a:cs typeface="Calibri" panose="020F0502020204030204" pitchFamily="34" charset="0"/>
              </a:rPr>
              <a:t>Do you want someone to manage your bank accounts?</a:t>
            </a:r>
            <a:endParaRPr lang="en-AU" sz="24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883922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1429798-B88B-4B7E-93BD-9B2012774BB4}"/>
              </a:ext>
            </a:extLst>
          </p:cNvPr>
          <p:cNvSpPr>
            <a:spLocks noGrp="1"/>
          </p:cNvSpPr>
          <p:nvPr>
            <p:ph type="sldNum" sz="quarter" idx="12"/>
          </p:nvPr>
        </p:nvSpPr>
        <p:spPr/>
        <p:txBody>
          <a:bodyPr/>
          <a:lstStyle/>
          <a:p>
            <a:fld id="{4556B232-9F89-4083-B3BB-DDC8E5903F80}" type="slidenum">
              <a:rPr lang="en-US" smtClean="0"/>
              <a:t>37</a:t>
            </a:fld>
            <a:endParaRPr lang="en-US" dirty="0"/>
          </a:p>
        </p:txBody>
      </p:sp>
      <p:pic>
        <p:nvPicPr>
          <p:cNvPr id="5" name="Picture 4">
            <a:extLst>
              <a:ext uri="{FF2B5EF4-FFF2-40B4-BE49-F238E27FC236}">
                <a16:creationId xmlns:a16="http://schemas.microsoft.com/office/drawing/2014/main" id="{FF4B7274-B3CE-4F22-88B1-D644DE7FAE26}"/>
              </a:ext>
            </a:extLst>
          </p:cNvPr>
          <p:cNvPicPr>
            <a:picLocks noChangeAspect="1"/>
          </p:cNvPicPr>
          <p:nvPr/>
        </p:nvPicPr>
        <p:blipFill>
          <a:blip r:embed="rId2"/>
          <a:stretch>
            <a:fillRect/>
          </a:stretch>
        </p:blipFill>
        <p:spPr>
          <a:xfrm>
            <a:off x="0" y="2362200"/>
            <a:ext cx="9144000" cy="4558325"/>
          </a:xfrm>
          <a:prstGeom prst="rect">
            <a:avLst/>
          </a:prstGeom>
        </p:spPr>
      </p:pic>
      <p:sp>
        <p:nvSpPr>
          <p:cNvPr id="7" name="Title 1">
            <a:extLst>
              <a:ext uri="{FF2B5EF4-FFF2-40B4-BE49-F238E27FC236}">
                <a16:creationId xmlns:a16="http://schemas.microsoft.com/office/drawing/2014/main" id="{9234EBC4-4414-4E3B-A6C1-4431F8FA59FB}"/>
              </a:ext>
            </a:extLst>
          </p:cNvPr>
          <p:cNvSpPr txBox="1">
            <a:spLocks/>
          </p:cNvSpPr>
          <p:nvPr/>
        </p:nvSpPr>
        <p:spPr>
          <a:xfrm>
            <a:off x="-3377" y="533399"/>
            <a:ext cx="9144000" cy="8936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solidFill>
                  <a:srgbClr val="00582A"/>
                </a:solidFill>
                <a:latin typeface="Calibri" panose="020F0502020204030204" pitchFamily="34" charset="0"/>
                <a:cs typeface="Calibri" panose="020F0502020204030204" pitchFamily="34" charset="0"/>
              </a:rPr>
              <a:t>Should BI be Outsourced?</a:t>
            </a:r>
            <a:endParaRPr lang="en-AU" sz="3600" b="1" dirty="0">
              <a:solidFill>
                <a:srgbClr val="00582A"/>
              </a:solidFill>
              <a:latin typeface="Calibri" panose="020F0502020204030204" pitchFamily="34" charset="0"/>
              <a:cs typeface="Calibri" panose="020F0502020204030204" pitchFamily="34" charset="0"/>
            </a:endParaRPr>
          </a:p>
        </p:txBody>
      </p:sp>
      <p:cxnSp>
        <p:nvCxnSpPr>
          <p:cNvPr id="9" name="Straight Arrow Connector 8">
            <a:extLst>
              <a:ext uri="{FF2B5EF4-FFF2-40B4-BE49-F238E27FC236}">
                <a16:creationId xmlns:a16="http://schemas.microsoft.com/office/drawing/2014/main" id="{DF63355D-1714-443E-9623-FF6BB47A5BEE}"/>
              </a:ext>
            </a:extLst>
          </p:cNvPr>
          <p:cNvCxnSpPr/>
          <p:nvPr/>
        </p:nvCxnSpPr>
        <p:spPr>
          <a:xfrm flipH="1">
            <a:off x="2362200" y="1427098"/>
            <a:ext cx="1371600" cy="1011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A27DAFC-1280-4416-B178-8CD8087CA288}"/>
              </a:ext>
            </a:extLst>
          </p:cNvPr>
          <p:cNvCxnSpPr/>
          <p:nvPr/>
        </p:nvCxnSpPr>
        <p:spPr>
          <a:xfrm>
            <a:off x="4419600" y="1427098"/>
            <a:ext cx="0" cy="1087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B439B94-C539-4653-B6B9-F739949A9629}"/>
              </a:ext>
            </a:extLst>
          </p:cNvPr>
          <p:cNvCxnSpPr/>
          <p:nvPr/>
        </p:nvCxnSpPr>
        <p:spPr>
          <a:xfrm>
            <a:off x="5181600" y="1427098"/>
            <a:ext cx="1524000" cy="9351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320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971800"/>
            <a:ext cx="2668852" cy="923330"/>
          </a:xfrm>
          <a:prstGeom prst="rect">
            <a:avLst/>
          </a:prstGeom>
          <a:noFill/>
        </p:spPr>
        <p:txBody>
          <a:bodyPr wrap="square" rtlCol="0">
            <a:spAutoFit/>
          </a:bodyPr>
          <a:lstStyle/>
          <a:p>
            <a:pPr algn="ctr"/>
            <a:r>
              <a:rPr lang="en-GB" b="1" dirty="0">
                <a:solidFill>
                  <a:srgbClr val="C00000"/>
                </a:solidFill>
              </a:rPr>
              <a:t>Capture Org Operation, Performance and</a:t>
            </a:r>
          </a:p>
          <a:p>
            <a:pPr algn="ctr"/>
            <a:r>
              <a:rPr lang="en-GB" b="1" dirty="0">
                <a:solidFill>
                  <a:srgbClr val="C00000"/>
                </a:solidFill>
              </a:rPr>
              <a:t>Finance</a:t>
            </a:r>
            <a:endParaRPr lang="en-AU" b="1" dirty="0">
              <a:solidFill>
                <a:srgbClr val="C00000"/>
              </a:solidFill>
            </a:endParaRPr>
          </a:p>
        </p:txBody>
      </p:sp>
      <p:sp>
        <p:nvSpPr>
          <p:cNvPr id="10" name="TextBox 9"/>
          <p:cNvSpPr txBox="1"/>
          <p:nvPr/>
        </p:nvSpPr>
        <p:spPr>
          <a:xfrm>
            <a:off x="3048000" y="2673786"/>
            <a:ext cx="2503965" cy="646331"/>
          </a:xfrm>
          <a:prstGeom prst="rect">
            <a:avLst/>
          </a:prstGeom>
          <a:noFill/>
        </p:spPr>
        <p:txBody>
          <a:bodyPr wrap="square" rtlCol="0">
            <a:spAutoFit/>
          </a:bodyPr>
          <a:lstStyle/>
          <a:p>
            <a:pPr algn="ctr"/>
            <a:r>
              <a:rPr lang="en-GB" b="1" dirty="0">
                <a:solidFill>
                  <a:srgbClr val="C00000"/>
                </a:solidFill>
              </a:rPr>
              <a:t>Capture future products and services</a:t>
            </a:r>
            <a:endParaRPr lang="en-AU" b="1" dirty="0">
              <a:solidFill>
                <a:srgbClr val="C00000"/>
              </a:solidFill>
            </a:endParaRPr>
          </a:p>
        </p:txBody>
      </p:sp>
      <p:sp>
        <p:nvSpPr>
          <p:cNvPr id="11" name="TextBox 10"/>
          <p:cNvSpPr txBox="1"/>
          <p:nvPr/>
        </p:nvSpPr>
        <p:spPr>
          <a:xfrm>
            <a:off x="5931113" y="2036224"/>
            <a:ext cx="3053205" cy="923330"/>
          </a:xfrm>
          <a:prstGeom prst="rect">
            <a:avLst/>
          </a:prstGeom>
          <a:noFill/>
        </p:spPr>
        <p:txBody>
          <a:bodyPr wrap="square" rtlCol="0">
            <a:spAutoFit/>
          </a:bodyPr>
          <a:lstStyle/>
          <a:p>
            <a:pPr algn="ctr"/>
            <a:r>
              <a:rPr lang="en-GB" b="1" dirty="0">
                <a:solidFill>
                  <a:srgbClr val="C00000"/>
                </a:solidFill>
              </a:rPr>
              <a:t>Capture Org Knowledge, Human and Intellectual Capital</a:t>
            </a:r>
            <a:endParaRPr lang="en-AU" b="1" dirty="0">
              <a:solidFill>
                <a:srgbClr val="C00000"/>
              </a:solidFill>
            </a:endParaRP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245" y="3911748"/>
            <a:ext cx="1599137" cy="1233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439" y="3408568"/>
            <a:ext cx="800985" cy="986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4926" y="3475199"/>
            <a:ext cx="1147738" cy="1345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8039" y="3243630"/>
            <a:ext cx="914400" cy="1285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F9DF4FBF-4850-4A2B-BB2D-083D5279288E}"/>
              </a:ext>
            </a:extLst>
          </p:cNvPr>
          <p:cNvSpPr txBox="1">
            <a:spLocks/>
          </p:cNvSpPr>
          <p:nvPr/>
        </p:nvSpPr>
        <p:spPr>
          <a:xfrm>
            <a:off x="-3377" y="533399"/>
            <a:ext cx="9144000" cy="8936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solidFill>
                  <a:srgbClr val="00582A"/>
                </a:solidFill>
                <a:latin typeface="Calibri" panose="020F0502020204030204" pitchFamily="34" charset="0"/>
                <a:cs typeface="Calibri" panose="020F0502020204030204" pitchFamily="34" charset="0"/>
              </a:rPr>
              <a:t>Should BI be Outsourced?</a:t>
            </a:r>
            <a:endParaRPr lang="en-AU" sz="3600" b="1" dirty="0">
              <a:solidFill>
                <a:srgbClr val="00582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472303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2116410" y="304800"/>
            <a:ext cx="50999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lgn="ctr" eaLnBrk="1" hangingPunct="1">
              <a:spcBef>
                <a:spcPct val="0"/>
              </a:spcBef>
              <a:buClrTx/>
              <a:buSzTx/>
              <a:buFont typeface="Wingdings" pitchFamily="2" charset="2"/>
              <a:buNone/>
            </a:pPr>
            <a:r>
              <a:rPr lang="en-US" altLang="en-US" sz="3600" b="1" dirty="0">
                <a:solidFill>
                  <a:srgbClr val="00582A"/>
                </a:solidFill>
                <a:latin typeface="Calibri" panose="020F0502020204030204" pitchFamily="34" charset="0"/>
                <a:cs typeface="Calibri" panose="020F0502020204030204" pitchFamily="34" charset="0"/>
              </a:rPr>
              <a:t>Outsourcing Vicious Cycle</a:t>
            </a:r>
          </a:p>
        </p:txBody>
      </p:sp>
      <p:grpSp>
        <p:nvGrpSpPr>
          <p:cNvPr id="16387" name="Group 8"/>
          <p:cNvGrpSpPr>
            <a:grpSpLocks/>
          </p:cNvGrpSpPr>
          <p:nvPr/>
        </p:nvGrpSpPr>
        <p:grpSpPr bwMode="auto">
          <a:xfrm>
            <a:off x="231004" y="3039517"/>
            <a:ext cx="8989197" cy="2104047"/>
            <a:chOff x="-273811" y="2103870"/>
            <a:chExt cx="9123425" cy="1926442"/>
          </a:xfrm>
        </p:grpSpPr>
        <p:sp>
          <p:nvSpPr>
            <p:cNvPr id="16395" name="Text Box 32"/>
            <p:cNvSpPr txBox="1">
              <a:spLocks noChangeArrowheads="1"/>
            </p:cNvSpPr>
            <p:nvPr/>
          </p:nvSpPr>
          <p:spPr bwMode="auto">
            <a:xfrm>
              <a:off x="-273811" y="2103870"/>
              <a:ext cx="1851025" cy="191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eaLnBrk="1" hangingPunct="1">
                <a:spcBef>
                  <a:spcPct val="0"/>
                </a:spcBef>
                <a:buClrTx/>
                <a:buSzTx/>
                <a:buFontTx/>
                <a:buNone/>
              </a:pPr>
              <a:r>
                <a:rPr lang="en-AU" altLang="en-US" sz="1800" b="1" dirty="0"/>
                <a:t>Customers</a:t>
              </a:r>
            </a:p>
            <a:p>
              <a:pPr eaLnBrk="1" hangingPunct="1">
                <a:spcBef>
                  <a:spcPct val="0"/>
                </a:spcBef>
                <a:buClrTx/>
                <a:buSzTx/>
                <a:buFontTx/>
                <a:buNone/>
              </a:pPr>
              <a:r>
                <a:rPr lang="en-AU" altLang="en-US" sz="1400" dirty="0"/>
                <a:t>   - Headquarters</a:t>
              </a:r>
            </a:p>
            <a:p>
              <a:pPr eaLnBrk="1" hangingPunct="1">
                <a:spcBef>
                  <a:spcPct val="0"/>
                </a:spcBef>
                <a:buClrTx/>
                <a:buSzTx/>
                <a:buFontTx/>
                <a:buNone/>
              </a:pPr>
              <a:r>
                <a:rPr lang="en-AU" altLang="en-US" sz="1400" dirty="0"/>
                <a:t>   - Executives</a:t>
              </a:r>
            </a:p>
            <a:p>
              <a:pPr eaLnBrk="1" hangingPunct="1">
                <a:spcBef>
                  <a:spcPct val="0"/>
                </a:spcBef>
                <a:buClrTx/>
                <a:buSzTx/>
                <a:buFontTx/>
                <a:buNone/>
              </a:pPr>
              <a:r>
                <a:rPr lang="en-AU" altLang="en-US" sz="1400" dirty="0"/>
                <a:t>   - Divisions</a:t>
              </a:r>
            </a:p>
            <a:p>
              <a:pPr eaLnBrk="1" hangingPunct="1">
                <a:spcBef>
                  <a:spcPct val="0"/>
                </a:spcBef>
                <a:buClrTx/>
                <a:buSzTx/>
                <a:buFontTx/>
                <a:buNone/>
              </a:pPr>
              <a:r>
                <a:rPr lang="en-AU" altLang="en-US" sz="1400" dirty="0"/>
                <a:t>   - Groups</a:t>
              </a:r>
            </a:p>
            <a:p>
              <a:pPr eaLnBrk="1" hangingPunct="1">
                <a:spcBef>
                  <a:spcPct val="0"/>
                </a:spcBef>
                <a:buClrTx/>
                <a:buSzTx/>
                <a:buFontTx/>
                <a:buNone/>
              </a:pPr>
              <a:r>
                <a:rPr lang="en-AU" altLang="en-US" sz="1400" dirty="0"/>
                <a:t>   - Units</a:t>
              </a:r>
            </a:p>
            <a:p>
              <a:pPr eaLnBrk="1" hangingPunct="1">
                <a:spcBef>
                  <a:spcPct val="0"/>
                </a:spcBef>
                <a:buClrTx/>
                <a:buSzTx/>
                <a:buFontTx/>
                <a:buNone/>
              </a:pPr>
              <a:r>
                <a:rPr lang="en-AU" altLang="en-US" sz="1400" dirty="0"/>
                <a:t>   - Sites</a:t>
              </a:r>
            </a:p>
            <a:p>
              <a:pPr eaLnBrk="1" hangingPunct="1">
                <a:spcBef>
                  <a:spcPct val="0"/>
                </a:spcBef>
                <a:buClrTx/>
                <a:buSzTx/>
                <a:buFontTx/>
                <a:buNone/>
              </a:pPr>
              <a:r>
                <a:rPr lang="en-AU" altLang="en-US" sz="1400" dirty="0"/>
                <a:t>   - Teams</a:t>
              </a:r>
            </a:p>
            <a:p>
              <a:pPr eaLnBrk="1" hangingPunct="1">
                <a:spcBef>
                  <a:spcPct val="0"/>
                </a:spcBef>
                <a:buClrTx/>
                <a:buSzTx/>
                <a:buFontTx/>
                <a:buNone/>
              </a:pPr>
              <a:r>
                <a:rPr lang="en-AU" altLang="en-US" sz="1400" dirty="0"/>
                <a:t>   - etc</a:t>
              </a:r>
            </a:p>
          </p:txBody>
        </p:sp>
        <p:sp>
          <p:nvSpPr>
            <p:cNvPr id="16396" name="Text Box 32"/>
            <p:cNvSpPr txBox="1">
              <a:spLocks noChangeArrowheads="1"/>
            </p:cNvSpPr>
            <p:nvPr/>
          </p:nvSpPr>
          <p:spPr bwMode="auto">
            <a:xfrm>
              <a:off x="1460242" y="2114093"/>
              <a:ext cx="2636714" cy="191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eaLnBrk="1" hangingPunct="1">
                <a:spcBef>
                  <a:spcPct val="0"/>
                </a:spcBef>
                <a:buClrTx/>
                <a:buSzTx/>
                <a:buFontTx/>
                <a:buNone/>
              </a:pPr>
              <a:r>
                <a:rPr lang="en-AU" altLang="en-US" sz="1800" b="1" dirty="0"/>
                <a:t>IT Group</a:t>
              </a:r>
            </a:p>
            <a:p>
              <a:pPr eaLnBrk="1" hangingPunct="1">
                <a:spcBef>
                  <a:spcPct val="0"/>
                </a:spcBef>
                <a:buClrTx/>
                <a:buSzTx/>
                <a:buFontTx/>
                <a:buNone/>
              </a:pPr>
              <a:r>
                <a:rPr lang="en-AU" altLang="en-US" sz="1400" dirty="0"/>
                <a:t>   - CIO, CTO</a:t>
              </a:r>
            </a:p>
            <a:p>
              <a:pPr eaLnBrk="1" hangingPunct="1">
                <a:spcBef>
                  <a:spcPct val="0"/>
                </a:spcBef>
                <a:buClrTx/>
                <a:buSzTx/>
                <a:buFontTx/>
                <a:buNone/>
              </a:pPr>
              <a:r>
                <a:rPr lang="en-AU" altLang="en-US" sz="1400" dirty="0"/>
                <a:t>   - COO, CDO</a:t>
              </a:r>
            </a:p>
            <a:p>
              <a:pPr eaLnBrk="1" hangingPunct="1">
                <a:spcBef>
                  <a:spcPct val="0"/>
                </a:spcBef>
                <a:buClrTx/>
                <a:buSzTx/>
                <a:buFontTx/>
                <a:buNone/>
              </a:pPr>
              <a:r>
                <a:rPr lang="en-AU" altLang="en-US" sz="1400" dirty="0"/>
                <a:t>   - Capability Group</a:t>
              </a:r>
            </a:p>
            <a:p>
              <a:pPr eaLnBrk="1" hangingPunct="1">
                <a:spcBef>
                  <a:spcPct val="0"/>
                </a:spcBef>
                <a:buClrTx/>
                <a:buSzTx/>
                <a:buFontTx/>
                <a:buNone/>
              </a:pPr>
              <a:r>
                <a:rPr lang="en-AU" altLang="en-US" sz="1400" dirty="0"/>
                <a:t>   - Inventory Reform</a:t>
              </a:r>
            </a:p>
            <a:p>
              <a:pPr eaLnBrk="1" hangingPunct="1">
                <a:spcBef>
                  <a:spcPct val="0"/>
                </a:spcBef>
                <a:buClrTx/>
                <a:buSzTx/>
                <a:buFontTx/>
                <a:buNone/>
              </a:pPr>
              <a:r>
                <a:rPr lang="en-AU" altLang="en-US" sz="1400" dirty="0"/>
                <a:t>   - Head of IT</a:t>
              </a:r>
            </a:p>
            <a:p>
              <a:pPr eaLnBrk="1" hangingPunct="1">
                <a:spcBef>
                  <a:spcPct val="0"/>
                </a:spcBef>
                <a:buClrTx/>
                <a:buSzTx/>
                <a:buFontTx/>
                <a:buNone/>
              </a:pPr>
              <a:r>
                <a:rPr lang="en-AU" altLang="en-US" sz="1400" dirty="0"/>
                <a:t>   - DB administration</a:t>
              </a:r>
            </a:p>
            <a:p>
              <a:pPr eaLnBrk="1" hangingPunct="1">
                <a:spcBef>
                  <a:spcPct val="0"/>
                </a:spcBef>
                <a:buClrTx/>
                <a:buSzTx/>
                <a:buFontTx/>
                <a:buNone/>
              </a:pPr>
              <a:r>
                <a:rPr lang="en-AU" altLang="en-US" sz="1400" dirty="0"/>
                <a:t>   - Network officers</a:t>
              </a:r>
            </a:p>
            <a:p>
              <a:pPr eaLnBrk="1" hangingPunct="1">
                <a:spcBef>
                  <a:spcPct val="0"/>
                </a:spcBef>
                <a:buClrTx/>
                <a:buSzTx/>
                <a:buFontTx/>
                <a:buNone/>
              </a:pPr>
              <a:r>
                <a:rPr lang="en-AU" altLang="en-US" sz="1400" dirty="0"/>
                <a:t>   - Infrastructure officers</a:t>
              </a:r>
            </a:p>
          </p:txBody>
        </p:sp>
        <p:sp>
          <p:nvSpPr>
            <p:cNvPr id="16397" name="Text Box 32"/>
            <p:cNvSpPr txBox="1">
              <a:spLocks noChangeArrowheads="1"/>
            </p:cNvSpPr>
            <p:nvPr/>
          </p:nvSpPr>
          <p:spPr bwMode="auto">
            <a:xfrm>
              <a:off x="6616698" y="2133600"/>
              <a:ext cx="2232916" cy="1446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eaLnBrk="1" hangingPunct="1">
                <a:spcBef>
                  <a:spcPct val="0"/>
                </a:spcBef>
                <a:buClrTx/>
                <a:buSzTx/>
                <a:buFontTx/>
                <a:buNone/>
              </a:pPr>
              <a:r>
                <a:rPr lang="en-AU" altLang="en-US" sz="1800" b="1" dirty="0"/>
                <a:t>Outsource IT</a:t>
              </a:r>
            </a:p>
            <a:p>
              <a:pPr eaLnBrk="1" hangingPunct="1">
                <a:spcBef>
                  <a:spcPct val="0"/>
                </a:spcBef>
                <a:buClrTx/>
                <a:buSzTx/>
                <a:buFontTx/>
                <a:buNone/>
              </a:pPr>
              <a:r>
                <a:rPr lang="en-AU" altLang="en-US" sz="1400" dirty="0"/>
                <a:t>   - Software Vendors</a:t>
              </a:r>
            </a:p>
            <a:p>
              <a:pPr eaLnBrk="1" hangingPunct="1">
                <a:spcBef>
                  <a:spcPct val="0"/>
                </a:spcBef>
                <a:buClrTx/>
                <a:buSzTx/>
                <a:buFontTx/>
                <a:buNone/>
              </a:pPr>
              <a:r>
                <a:rPr lang="en-AU" altLang="en-US" sz="1400" dirty="0"/>
                <a:t>   - Business Consulting</a:t>
              </a:r>
            </a:p>
            <a:p>
              <a:pPr eaLnBrk="1" hangingPunct="1">
                <a:spcBef>
                  <a:spcPct val="0"/>
                </a:spcBef>
                <a:buClrTx/>
                <a:buSzTx/>
                <a:buFontTx/>
                <a:buNone/>
              </a:pPr>
              <a:r>
                <a:rPr lang="en-AU" altLang="en-US" sz="1400" dirty="0"/>
                <a:t>   - COTS providers</a:t>
              </a:r>
            </a:p>
            <a:p>
              <a:pPr eaLnBrk="1" hangingPunct="1">
                <a:spcBef>
                  <a:spcPct val="0"/>
                </a:spcBef>
                <a:buClrTx/>
                <a:buSzTx/>
                <a:buFontTx/>
                <a:buNone/>
              </a:pPr>
              <a:r>
                <a:rPr lang="en-AU" altLang="en-US" sz="1400" dirty="0"/>
                <a:t>   - Consultants</a:t>
              </a:r>
            </a:p>
            <a:p>
              <a:pPr eaLnBrk="1" hangingPunct="1">
                <a:spcBef>
                  <a:spcPct val="0"/>
                </a:spcBef>
                <a:buClrTx/>
                <a:buSzTx/>
                <a:buFontTx/>
                <a:buNone/>
              </a:pPr>
              <a:r>
                <a:rPr lang="en-AU" altLang="en-US" sz="1400" dirty="0"/>
                <a:t>   - etc.</a:t>
              </a:r>
            </a:p>
          </p:txBody>
        </p:sp>
      </p:grpSp>
      <p:sp>
        <p:nvSpPr>
          <p:cNvPr id="16388" name="Curved Up Arrow 11"/>
          <p:cNvSpPr>
            <a:spLocks noChangeArrowheads="1"/>
          </p:cNvSpPr>
          <p:nvPr/>
        </p:nvSpPr>
        <p:spPr bwMode="auto">
          <a:xfrm rot="10800000">
            <a:off x="1279525" y="2136775"/>
            <a:ext cx="5832475" cy="768350"/>
          </a:xfrm>
          <a:prstGeom prst="curvedUpArrow">
            <a:avLst>
              <a:gd name="adj1" fmla="val 25022"/>
              <a:gd name="adj2" fmla="val 49973"/>
              <a:gd name="adj3" fmla="val 25000"/>
            </a:avLst>
          </a:prstGeom>
          <a:solidFill>
            <a:schemeClr val="accent1"/>
          </a:solidFill>
          <a:ln w="12700"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eaLnBrk="1" hangingPunct="1">
              <a:spcBef>
                <a:spcPct val="0"/>
              </a:spcBef>
              <a:buClrTx/>
              <a:buSzTx/>
              <a:buFontTx/>
              <a:buNone/>
            </a:pPr>
            <a:endParaRPr lang="en-AU" altLang="en-US" sz="2400"/>
          </a:p>
        </p:txBody>
      </p:sp>
      <p:sp>
        <p:nvSpPr>
          <p:cNvPr id="11" name="TextBox 10"/>
          <p:cNvSpPr txBox="1"/>
          <p:nvPr/>
        </p:nvSpPr>
        <p:spPr>
          <a:xfrm>
            <a:off x="1258888" y="1538288"/>
            <a:ext cx="5873750" cy="585787"/>
          </a:xfrm>
          <a:prstGeom prst="rect">
            <a:avLst/>
          </a:prstGeom>
          <a:noFill/>
        </p:spPr>
        <p:txBody>
          <a:bodyPr>
            <a:spAutoFit/>
          </a:bodyPr>
          <a:lstStyle/>
          <a:p>
            <a:pPr eaLnBrk="1" hangingPunct="1">
              <a:defRPr/>
            </a:pPr>
            <a:r>
              <a:rPr lang="en-AU" sz="2800" dirty="0"/>
              <a:t>They don’t know what </a:t>
            </a:r>
            <a:r>
              <a:rPr lang="en-AU" sz="3200" b="1" dirty="0">
                <a:solidFill>
                  <a:srgbClr val="C00000"/>
                </a:solidFill>
              </a:rPr>
              <a:t>we</a:t>
            </a:r>
            <a:r>
              <a:rPr lang="en-AU" sz="2800" dirty="0"/>
              <a:t> want!</a:t>
            </a:r>
          </a:p>
        </p:txBody>
      </p:sp>
      <p:sp>
        <p:nvSpPr>
          <p:cNvPr id="16390" name="Curved Up Arrow 14"/>
          <p:cNvSpPr>
            <a:spLocks noChangeArrowheads="1"/>
          </p:cNvSpPr>
          <p:nvPr/>
        </p:nvSpPr>
        <p:spPr bwMode="auto">
          <a:xfrm rot="10800000" flipH="1" flipV="1">
            <a:off x="1431925" y="4797425"/>
            <a:ext cx="5645150" cy="793750"/>
          </a:xfrm>
          <a:prstGeom prst="curvedUpArrow">
            <a:avLst>
              <a:gd name="adj1" fmla="val 25024"/>
              <a:gd name="adj2" fmla="val 49982"/>
              <a:gd name="adj3" fmla="val 25000"/>
            </a:avLst>
          </a:prstGeom>
          <a:solidFill>
            <a:schemeClr val="accent1"/>
          </a:solidFill>
          <a:ln w="12700"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eaLnBrk="1" hangingPunct="1">
              <a:spcBef>
                <a:spcPct val="0"/>
              </a:spcBef>
              <a:buClrTx/>
              <a:buSzTx/>
              <a:buFontTx/>
              <a:buNone/>
            </a:pPr>
            <a:endParaRPr lang="en-AU" altLang="en-US" sz="2400"/>
          </a:p>
        </p:txBody>
      </p:sp>
      <p:sp>
        <p:nvSpPr>
          <p:cNvPr id="16" name="TextBox 15"/>
          <p:cNvSpPr txBox="1">
            <a:spLocks noChangeArrowheads="1"/>
          </p:cNvSpPr>
          <p:nvPr/>
        </p:nvSpPr>
        <p:spPr bwMode="auto">
          <a:xfrm>
            <a:off x="2857500" y="5594350"/>
            <a:ext cx="56530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eaLnBrk="1" hangingPunct="1">
              <a:spcBef>
                <a:spcPct val="0"/>
              </a:spcBef>
              <a:buClrTx/>
              <a:buSzTx/>
              <a:buFontTx/>
              <a:buNone/>
            </a:pPr>
            <a:r>
              <a:rPr lang="en-AU" altLang="en-US" sz="2800" dirty="0"/>
              <a:t>They don’t know what </a:t>
            </a:r>
            <a:r>
              <a:rPr lang="en-AU" altLang="en-US" b="1" dirty="0">
                <a:solidFill>
                  <a:srgbClr val="C00000"/>
                </a:solidFill>
              </a:rPr>
              <a:t>they</a:t>
            </a:r>
            <a:r>
              <a:rPr lang="en-AU" altLang="en-US" sz="2800" dirty="0"/>
              <a:t> want!</a:t>
            </a:r>
          </a:p>
        </p:txBody>
      </p:sp>
      <p:pic>
        <p:nvPicPr>
          <p:cNvPr id="16393" name="Picture 4" descr="C:\Liz\prj\2015\1-DMO-Steve\Phase I\2015-06-17-Milestone 1C\Army shout.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81000" contrast="40000"/>
                    </a14:imgEffect>
                  </a14:imgLayer>
                </a14:imgProps>
              </a:ext>
              <a:ext uri="{28A0092B-C50C-407E-A947-70E740481C1C}">
                <a14:useLocalDpi xmlns:a14="http://schemas.microsoft.com/office/drawing/2010/main" val="0"/>
              </a:ext>
            </a:extLst>
          </a:blip>
          <a:srcRect/>
          <a:stretch>
            <a:fillRect/>
          </a:stretch>
        </p:blipFill>
        <p:spPr bwMode="auto">
          <a:xfrm>
            <a:off x="276225" y="1863725"/>
            <a:ext cx="10033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5" descr="C:\Liz\prj\2015\1-DMO-Steve\Phase I\2015-06-17-Milestone 1C\PPT\BusinessManShout.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59000" contrast="40000"/>
                    </a14:imgEffect>
                  </a14:imgLayer>
                </a14:imgProps>
              </a:ext>
              <a:ext uri="{28A0092B-C50C-407E-A947-70E740481C1C}">
                <a14:useLocalDpi xmlns:a14="http://schemas.microsoft.com/office/drawing/2010/main" val="0"/>
              </a:ext>
            </a:extLst>
          </a:blip>
          <a:srcRect/>
          <a:stretch>
            <a:fillRect/>
          </a:stretch>
        </p:blipFill>
        <p:spPr bwMode="auto">
          <a:xfrm>
            <a:off x="7235825" y="4664075"/>
            <a:ext cx="6985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075220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404664"/>
            <a:ext cx="8676456" cy="1143000"/>
          </a:xfrm>
        </p:spPr>
        <p:txBody>
          <a:bodyPr>
            <a:normAutofit/>
          </a:bodyPr>
          <a:lstStyle/>
          <a:p>
            <a:pPr eaLnBrk="1" hangingPunct="1"/>
            <a:r>
              <a:rPr lang="en-AU" b="1" dirty="0"/>
              <a:t>After this course</a:t>
            </a:r>
            <a:endParaRPr lang="en-AU" dirty="0"/>
          </a:p>
        </p:txBody>
      </p:sp>
      <p:sp>
        <p:nvSpPr>
          <p:cNvPr id="3" name="Content Placeholder 2"/>
          <p:cNvSpPr>
            <a:spLocks noGrp="1"/>
          </p:cNvSpPr>
          <p:nvPr>
            <p:ph idx="1"/>
          </p:nvPr>
        </p:nvSpPr>
        <p:spPr>
          <a:xfrm>
            <a:off x="323528" y="2564904"/>
            <a:ext cx="8676455" cy="3168352"/>
          </a:xfrm>
        </p:spPr>
        <p:txBody>
          <a:bodyPr rtlCol="0">
            <a:noAutofit/>
          </a:bodyPr>
          <a:lstStyle/>
          <a:p>
            <a:pPr marL="514350" indent="-514350" eaLnBrk="1" fontAlgn="auto" hangingPunct="1">
              <a:spcAft>
                <a:spcPts val="0"/>
              </a:spcAft>
              <a:buFont typeface="+mj-lt"/>
              <a:buAutoNum type="arabicPeriod"/>
              <a:defRPr/>
            </a:pPr>
            <a:r>
              <a:rPr lang="en-GB" sz="2800" dirty="0">
                <a:solidFill>
                  <a:schemeClr val="tx1"/>
                </a:solidFill>
              </a:rPr>
              <a:t>We know what question to ask.</a:t>
            </a:r>
          </a:p>
          <a:p>
            <a:pPr marL="514350" indent="-514350" eaLnBrk="1" fontAlgn="auto" hangingPunct="1">
              <a:spcAft>
                <a:spcPts val="0"/>
              </a:spcAft>
              <a:buFont typeface="+mj-lt"/>
              <a:buAutoNum type="arabicPeriod"/>
              <a:defRPr/>
            </a:pPr>
            <a:r>
              <a:rPr lang="en-GB" sz="2800" dirty="0">
                <a:solidFill>
                  <a:schemeClr val="tx1"/>
                </a:solidFill>
              </a:rPr>
              <a:t>We know what answer we want.</a:t>
            </a:r>
          </a:p>
          <a:p>
            <a:pPr marL="514350" indent="-514350" eaLnBrk="1" fontAlgn="auto" hangingPunct="1">
              <a:spcAft>
                <a:spcPts val="0"/>
              </a:spcAft>
              <a:buFont typeface="+mj-lt"/>
              <a:buAutoNum type="arabicPeriod"/>
              <a:defRPr/>
            </a:pPr>
            <a:r>
              <a:rPr lang="en-GB" sz="2800" dirty="0">
                <a:solidFill>
                  <a:schemeClr val="tx1"/>
                </a:solidFill>
              </a:rPr>
              <a:t>We know what answer they want.</a:t>
            </a:r>
          </a:p>
          <a:p>
            <a:pPr marL="514350" indent="-514350" eaLnBrk="1" fontAlgn="auto" hangingPunct="1">
              <a:spcAft>
                <a:spcPts val="0"/>
              </a:spcAft>
              <a:buFont typeface="+mj-lt"/>
              <a:buAutoNum type="arabicPeriod"/>
              <a:defRPr/>
            </a:pPr>
            <a:r>
              <a:rPr lang="en-GB" sz="2800" dirty="0">
                <a:solidFill>
                  <a:schemeClr val="tx1"/>
                </a:solidFill>
              </a:rPr>
              <a:t>We know what stakeholder want.</a:t>
            </a:r>
            <a:endParaRPr lang="en-AU" dirty="0">
              <a:solidFill>
                <a:schemeClr val="tx1"/>
              </a:solidFill>
            </a:endParaRPr>
          </a:p>
        </p:txBody>
      </p:sp>
      <p:sp>
        <p:nvSpPr>
          <p:cNvPr id="4" name="Slide Number Placeholder 3"/>
          <p:cNvSpPr>
            <a:spLocks noGrp="1"/>
          </p:cNvSpPr>
          <p:nvPr>
            <p:ph type="sldNum" sz="quarter" idx="10"/>
          </p:nvPr>
        </p:nvSpPr>
        <p:spPr/>
        <p:txBody>
          <a:bodyPr/>
          <a:lstStyle/>
          <a:p>
            <a:pPr>
              <a:defRPr/>
            </a:pPr>
            <a:fld id="{9457BC35-0112-4DB5-8FCA-BD6217E8A452}" type="slidenum">
              <a:rPr lang="en-AU"/>
              <a:pPr>
                <a:defRPr/>
              </a:pPr>
              <a:t>4</a:t>
            </a:fld>
            <a:endParaRPr lang="en-AU" dirty="0"/>
          </a:p>
        </p:txBody>
      </p:sp>
    </p:spTree>
    <p:extLst>
      <p:ext uri="{BB962C8B-B14F-4D97-AF65-F5344CB8AC3E}">
        <p14:creationId xmlns:p14="http://schemas.microsoft.com/office/powerpoint/2010/main" val="44376086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
          <p:cNvSpPr>
            <a:spLocks noChangeArrowheads="1"/>
          </p:cNvSpPr>
          <p:nvPr/>
        </p:nvSpPr>
        <p:spPr bwMode="auto">
          <a:xfrm>
            <a:off x="0" y="360363"/>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lgn="ctr" eaLnBrk="1" hangingPunct="1">
              <a:spcBef>
                <a:spcPct val="0"/>
              </a:spcBef>
              <a:buClrTx/>
              <a:buSzTx/>
              <a:buFont typeface="Wingdings" pitchFamily="2" charset="2"/>
              <a:buNone/>
            </a:pPr>
            <a:r>
              <a:rPr lang="en-US" altLang="en-US" sz="3600" b="1" dirty="0">
                <a:solidFill>
                  <a:srgbClr val="00582A"/>
                </a:solidFill>
                <a:latin typeface="Calibri" panose="020F0502020204030204" pitchFamily="34" charset="0"/>
                <a:cs typeface="Calibri" panose="020F0502020204030204" pitchFamily="34" charset="0"/>
              </a:rPr>
              <a:t>  You – leading the Enterprise Innovation</a:t>
            </a:r>
          </a:p>
        </p:txBody>
      </p:sp>
      <p:grpSp>
        <p:nvGrpSpPr>
          <p:cNvPr id="4" name="Group 3"/>
          <p:cNvGrpSpPr>
            <a:grpSpLocks/>
          </p:cNvGrpSpPr>
          <p:nvPr/>
        </p:nvGrpSpPr>
        <p:grpSpPr bwMode="auto">
          <a:xfrm>
            <a:off x="1208718" y="5159792"/>
            <a:ext cx="7935282" cy="1036218"/>
            <a:chOff x="1272729" y="5281335"/>
            <a:chExt cx="7487615" cy="879348"/>
          </a:xfrm>
        </p:grpSpPr>
        <p:sp>
          <p:nvSpPr>
            <p:cNvPr id="18452" name="Curved Up Arrow 9"/>
            <p:cNvSpPr>
              <a:spLocks noChangeArrowheads="1"/>
            </p:cNvSpPr>
            <p:nvPr/>
          </p:nvSpPr>
          <p:spPr bwMode="auto">
            <a:xfrm rot="11010778" flipV="1">
              <a:off x="1272729" y="5281335"/>
              <a:ext cx="5222620" cy="438186"/>
            </a:xfrm>
            <a:prstGeom prst="curvedUpArrow">
              <a:avLst>
                <a:gd name="adj1" fmla="val 25001"/>
                <a:gd name="adj2" fmla="val 50002"/>
                <a:gd name="adj3" fmla="val 25000"/>
              </a:avLst>
            </a:prstGeom>
            <a:solidFill>
              <a:schemeClr val="accent1"/>
            </a:solidFill>
            <a:ln w="12700"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eaLnBrk="1" hangingPunct="1">
                <a:spcBef>
                  <a:spcPct val="0"/>
                </a:spcBef>
                <a:buClrTx/>
                <a:buSzTx/>
                <a:buFontTx/>
                <a:buNone/>
              </a:pPr>
              <a:endParaRPr lang="en-AU" altLang="en-US" sz="2400"/>
            </a:p>
          </p:txBody>
        </p:sp>
        <p:sp>
          <p:nvSpPr>
            <p:cNvPr id="18453" name="TextBox 15"/>
            <p:cNvSpPr txBox="1">
              <a:spLocks noChangeArrowheads="1"/>
            </p:cNvSpPr>
            <p:nvPr/>
          </p:nvSpPr>
          <p:spPr bwMode="auto">
            <a:xfrm>
              <a:off x="1342959" y="5768463"/>
              <a:ext cx="7417385" cy="39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eaLnBrk="1" hangingPunct="1">
                <a:spcBef>
                  <a:spcPct val="0"/>
                </a:spcBef>
                <a:buClrTx/>
                <a:buSzTx/>
                <a:buFontTx/>
                <a:buNone/>
              </a:pPr>
              <a:r>
                <a:rPr lang="en-AU" altLang="en-US" sz="2400" b="1" dirty="0"/>
                <a:t>Can help customers find out </a:t>
              </a:r>
              <a:r>
                <a:rPr lang="en-AU" altLang="en-US" sz="2400" b="1" dirty="0">
                  <a:solidFill>
                    <a:srgbClr val="FF0000"/>
                  </a:solidFill>
                </a:rPr>
                <a:t>what</a:t>
              </a:r>
              <a:r>
                <a:rPr lang="en-AU" altLang="en-US" sz="2400" b="1" dirty="0">
                  <a:solidFill>
                    <a:srgbClr val="FFC000"/>
                  </a:solidFill>
                </a:rPr>
                <a:t> </a:t>
              </a:r>
              <a:r>
                <a:rPr lang="en-AU" altLang="en-US" sz="2400" b="1" dirty="0"/>
                <a:t>they</a:t>
              </a:r>
              <a:r>
                <a:rPr lang="en-AU" altLang="en-US" sz="2400" b="1" dirty="0">
                  <a:solidFill>
                    <a:srgbClr val="FFC000"/>
                  </a:solidFill>
                </a:rPr>
                <a:t> </a:t>
              </a:r>
              <a:r>
                <a:rPr lang="en-AU" altLang="en-US" sz="2400" b="1" dirty="0">
                  <a:solidFill>
                    <a:srgbClr val="FF0000"/>
                  </a:solidFill>
                </a:rPr>
                <a:t>want!</a:t>
              </a:r>
            </a:p>
          </p:txBody>
        </p:sp>
      </p:grpSp>
      <p:pic>
        <p:nvPicPr>
          <p:cNvPr id="18439" name="Picture 4" descr="C:\Liz\prj\2015\1-DMO-Steve\Phase I\2015-06-17-Milestone 1C\Army shout.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67000"/>
                    </a14:imgEffect>
                  </a14:imgLayer>
                </a14:imgProps>
              </a:ext>
              <a:ext uri="{28A0092B-C50C-407E-A947-70E740481C1C}">
                <a14:useLocalDpi xmlns:a14="http://schemas.microsoft.com/office/drawing/2010/main" val="0"/>
              </a:ext>
            </a:extLst>
          </a:blip>
          <a:srcRect/>
          <a:stretch>
            <a:fillRect/>
          </a:stretch>
        </p:blipFill>
        <p:spPr bwMode="auto">
          <a:xfrm>
            <a:off x="276225" y="1863725"/>
            <a:ext cx="10033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a:grpSpLocks/>
          </p:cNvGrpSpPr>
          <p:nvPr/>
        </p:nvGrpSpPr>
        <p:grpSpPr bwMode="auto">
          <a:xfrm>
            <a:off x="1279525" y="1611313"/>
            <a:ext cx="6305550" cy="1293812"/>
            <a:chOff x="1279524" y="1723651"/>
            <a:chExt cx="6305551" cy="1181473"/>
          </a:xfrm>
        </p:grpSpPr>
        <p:sp>
          <p:nvSpPr>
            <p:cNvPr id="18450" name="Curved Up Arrow 11"/>
            <p:cNvSpPr>
              <a:spLocks noChangeArrowheads="1"/>
            </p:cNvSpPr>
            <p:nvPr/>
          </p:nvSpPr>
          <p:spPr bwMode="auto">
            <a:xfrm rot="10800000">
              <a:off x="1279524" y="2240933"/>
              <a:ext cx="5832475" cy="664191"/>
            </a:xfrm>
            <a:prstGeom prst="curvedUpArrow">
              <a:avLst>
                <a:gd name="adj1" fmla="val 25002"/>
                <a:gd name="adj2" fmla="val 49964"/>
                <a:gd name="adj3" fmla="val 25000"/>
              </a:avLst>
            </a:prstGeom>
            <a:solidFill>
              <a:schemeClr val="accent1"/>
            </a:solidFill>
            <a:ln w="12700" algn="ctr">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eaLnBrk="1" hangingPunct="1">
                <a:spcBef>
                  <a:spcPct val="0"/>
                </a:spcBef>
                <a:buClrTx/>
                <a:buSzTx/>
                <a:buFontTx/>
                <a:buNone/>
              </a:pPr>
              <a:endParaRPr lang="en-AU" altLang="en-US" sz="2400"/>
            </a:p>
          </p:txBody>
        </p:sp>
        <p:sp>
          <p:nvSpPr>
            <p:cNvPr id="18451" name="TextBox 17"/>
            <p:cNvSpPr txBox="1">
              <a:spLocks noChangeArrowheads="1"/>
            </p:cNvSpPr>
            <p:nvPr/>
          </p:nvSpPr>
          <p:spPr bwMode="auto">
            <a:xfrm>
              <a:off x="2382323" y="1723651"/>
              <a:ext cx="5202752" cy="42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itchFamily="2" charset="2"/>
                <a:buChar char="l"/>
                <a:defRPr sz="3200">
                  <a:solidFill>
                    <a:schemeClr val="tx1"/>
                  </a:solidFill>
                  <a:latin typeface="Arial"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eaLnBrk="1" hangingPunct="1">
                <a:spcBef>
                  <a:spcPct val="0"/>
                </a:spcBef>
                <a:buClrTx/>
                <a:buSzTx/>
                <a:buFontTx/>
                <a:buNone/>
              </a:pPr>
              <a:r>
                <a:rPr lang="en-AU" altLang="en-US" sz="2400" b="1" dirty="0"/>
                <a:t>Can</a:t>
              </a:r>
              <a:r>
                <a:rPr lang="en-AU" altLang="en-US" sz="2400" b="1" dirty="0">
                  <a:solidFill>
                    <a:srgbClr val="FFC000"/>
                  </a:solidFill>
                </a:rPr>
                <a:t> </a:t>
              </a:r>
              <a:r>
                <a:rPr lang="en-AU" altLang="en-US" sz="2400" b="1" dirty="0">
                  <a:solidFill>
                    <a:srgbClr val="FF0000"/>
                  </a:solidFill>
                </a:rPr>
                <a:t>Analyse</a:t>
              </a:r>
              <a:r>
                <a:rPr lang="en-AU" altLang="en-US" sz="2400" b="1" dirty="0">
                  <a:solidFill>
                    <a:srgbClr val="FFC000"/>
                  </a:solidFill>
                </a:rPr>
                <a:t> </a:t>
              </a:r>
              <a:r>
                <a:rPr lang="en-AU" altLang="en-US" sz="2400" b="1" dirty="0"/>
                <a:t>and</a:t>
              </a:r>
              <a:r>
                <a:rPr lang="en-AU" altLang="en-US" sz="2400" b="1" dirty="0">
                  <a:solidFill>
                    <a:srgbClr val="FFC000"/>
                  </a:solidFill>
                </a:rPr>
                <a:t> </a:t>
              </a:r>
              <a:r>
                <a:rPr lang="en-AU" altLang="en-US" sz="2400" b="1" dirty="0">
                  <a:solidFill>
                    <a:srgbClr val="FF0000"/>
                  </a:solidFill>
                </a:rPr>
                <a:t>Deliver!</a:t>
              </a:r>
              <a:r>
                <a:rPr lang="en-AU" altLang="en-US" sz="2400" b="1" dirty="0">
                  <a:solidFill>
                    <a:srgbClr val="FFC000"/>
                  </a:solidFill>
                </a:rPr>
                <a:t> </a:t>
              </a:r>
            </a:p>
          </p:txBody>
        </p:sp>
      </p:grpSp>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8842" y="3464623"/>
            <a:ext cx="1676400" cy="1503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5" name="Picture 4">
            <a:extLst>
              <a:ext uri="{FF2B5EF4-FFF2-40B4-BE49-F238E27FC236}">
                <a16:creationId xmlns:a16="http://schemas.microsoft.com/office/drawing/2014/main" id="{EC088C8F-D161-4225-A03F-981CEB000B69}"/>
              </a:ext>
            </a:extLst>
          </p:cNvPr>
          <p:cNvPicPr>
            <a:picLocks noChangeAspect="1"/>
          </p:cNvPicPr>
          <p:nvPr/>
        </p:nvPicPr>
        <p:blipFill>
          <a:blip r:embed="rId6"/>
          <a:stretch>
            <a:fillRect/>
          </a:stretch>
        </p:blipFill>
        <p:spPr>
          <a:xfrm>
            <a:off x="152400" y="3122341"/>
            <a:ext cx="3847006" cy="1987426"/>
          </a:xfrm>
          <a:prstGeom prst="rect">
            <a:avLst/>
          </a:prstGeom>
        </p:spPr>
      </p:pic>
    </p:spTree>
    <p:extLst>
      <p:ext uri="{BB962C8B-B14F-4D97-AF65-F5344CB8AC3E}">
        <p14:creationId xmlns:p14="http://schemas.microsoft.com/office/powerpoint/2010/main" val="181065760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672548"/>
          </a:xfrm>
        </p:spPr>
        <p:txBody>
          <a:bodyPr>
            <a:normAutofit fontScale="90000"/>
          </a:bodyPr>
          <a:lstStyle/>
          <a:p>
            <a:r>
              <a:rPr lang="en-AU" b="1" dirty="0"/>
              <a:t>From Big data to AI</a:t>
            </a:r>
          </a:p>
        </p:txBody>
      </p:sp>
      <p:sp>
        <p:nvSpPr>
          <p:cNvPr id="3" name="Content Placeholder 2"/>
          <p:cNvSpPr>
            <a:spLocks noGrp="1"/>
          </p:cNvSpPr>
          <p:nvPr>
            <p:ph idx="1"/>
          </p:nvPr>
        </p:nvSpPr>
        <p:spPr/>
        <p:txBody>
          <a:bodyPr>
            <a:normAutofit fontScale="92500"/>
          </a:bodyPr>
          <a:lstStyle/>
          <a:p>
            <a:r>
              <a:rPr lang="en-AU" dirty="0"/>
              <a:t>The process of finding Data for business questions is a process of analysis Stakeholders needs and priorities. </a:t>
            </a:r>
          </a:p>
          <a:p>
            <a:r>
              <a:rPr lang="en-AU" dirty="0"/>
              <a:t>Modern front-end data lake or blockchain provide clean, aggregated data to the stakeholders from different Transactional databases such as Data Warehouse systems. It will be capable of delivering more accurate data and minimizing lead times between the demand and the decision support. </a:t>
            </a:r>
          </a:p>
          <a:p>
            <a:r>
              <a:rPr lang="en-AU" dirty="0"/>
              <a:t>The reduction of the lead times requires an optimization of the process of the integrated data sources through AI and Blockchain.</a:t>
            </a:r>
          </a:p>
          <a:p>
            <a:endParaRPr lang="en-AU" dirty="0"/>
          </a:p>
        </p:txBody>
      </p:sp>
    </p:spTree>
    <p:extLst>
      <p:ext uri="{BB962C8B-B14F-4D97-AF65-F5344CB8AC3E}">
        <p14:creationId xmlns:p14="http://schemas.microsoft.com/office/powerpoint/2010/main" val="360010584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222" y="1340768"/>
            <a:ext cx="5904656" cy="4398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1432" y="116632"/>
            <a:ext cx="8424936" cy="646331"/>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AU" sz="3600" b="1" i="0" u="none" strike="noStrike" kern="1200" cap="none" spc="0" normalizeH="0" baseline="0" noProof="0" dirty="0">
                <a:ln>
                  <a:noFill/>
                </a:ln>
                <a:solidFill>
                  <a:srgbClr val="00582A"/>
                </a:solidFill>
                <a:effectLst/>
                <a:uLnTx/>
                <a:uFillTx/>
                <a:latin typeface="Calibri" panose="020F0502020204030204" pitchFamily="34" charset="0"/>
                <a:cs typeface="Calibri" panose="020F0502020204030204" pitchFamily="34" charset="0"/>
              </a:rPr>
              <a:t>Powered by In-Memory DB</a:t>
            </a:r>
          </a:p>
        </p:txBody>
      </p:sp>
      <p:sp>
        <p:nvSpPr>
          <p:cNvPr id="4" name="TextBox 3"/>
          <p:cNvSpPr txBox="1"/>
          <p:nvPr/>
        </p:nvSpPr>
        <p:spPr>
          <a:xfrm>
            <a:off x="6588224" y="1628800"/>
            <a:ext cx="2456656" cy="694036"/>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AU" sz="115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Multi-core processes, </a:t>
            </a:r>
          </a:p>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AU" sz="115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massive parallel</a:t>
            </a:r>
          </a:p>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lang="en-AU" sz="1150" b="1" dirty="0">
                <a:latin typeface="Arial" pitchFamily="34" charset="0"/>
                <a:ea typeface="+mn-ea"/>
                <a:cs typeface="Arial" pitchFamily="34" charset="0"/>
              </a:rPr>
              <a:t>10x faster</a:t>
            </a:r>
            <a:endParaRPr kumimoji="0" lang="en-AU" sz="115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1" name="TextBox 10"/>
          <p:cNvSpPr txBox="1"/>
          <p:nvPr/>
        </p:nvSpPr>
        <p:spPr>
          <a:xfrm>
            <a:off x="6740624" y="3270491"/>
            <a:ext cx="2304256" cy="481670"/>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AU" sz="115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Compression tech</a:t>
            </a:r>
          </a:p>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lang="en-AU" sz="1150" b="1" dirty="0">
                <a:latin typeface="Arial" pitchFamily="34" charset="0"/>
                <a:ea typeface="+mn-ea"/>
                <a:cs typeface="Arial" pitchFamily="34" charset="0"/>
              </a:rPr>
              <a:t>9x </a:t>
            </a:r>
            <a:endParaRPr kumimoji="0" lang="en-AU" sz="115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2" name="TextBox 11"/>
          <p:cNvSpPr txBox="1"/>
          <p:nvPr/>
        </p:nvSpPr>
        <p:spPr>
          <a:xfrm>
            <a:off x="6740624" y="5085184"/>
            <a:ext cx="2304256" cy="481670"/>
          </a:xfrm>
          <a:prstGeom prst="rect">
            <a:avLst/>
          </a:prstGeom>
        </p:spPr>
        <p:txBody>
          <a:bodyPr wrap="square" rtlCol="0">
            <a:spAutoFit/>
          </a:bodyPr>
          <a:lstStyle/>
          <a:p>
            <a:pPr marL="342900" indent="-342900" algn="ctr" fontAlgn="auto">
              <a:spcBef>
                <a:spcPct val="20000"/>
              </a:spcBef>
              <a:spcAft>
                <a:spcPts val="0"/>
              </a:spcAft>
            </a:pPr>
            <a:r>
              <a:rPr lang="en-AU" sz="1150" b="1" dirty="0">
                <a:latin typeface="Arial" pitchFamily="34" charset="0"/>
                <a:ea typeface="+mn-ea"/>
                <a:cs typeface="Arial" pitchFamily="34" charset="0"/>
              </a:rPr>
              <a:t>Logging and back up</a:t>
            </a:r>
          </a:p>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AU" sz="115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Persistent DB</a:t>
            </a:r>
          </a:p>
        </p:txBody>
      </p:sp>
      <p:sp>
        <p:nvSpPr>
          <p:cNvPr id="5" name="TextBox 4"/>
          <p:cNvSpPr txBox="1"/>
          <p:nvPr/>
        </p:nvSpPr>
        <p:spPr>
          <a:xfrm>
            <a:off x="1972097" y="6093296"/>
            <a:ext cx="5760640" cy="481670"/>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AU" sz="115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High Speed, Real Time (Analytics, Application and platform), </a:t>
            </a:r>
          </a:p>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AU" sz="115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Structured and Unstructured Data, 100%</a:t>
            </a:r>
            <a:r>
              <a:rPr kumimoji="0" lang="en-AU" sz="1150" b="1" i="0" u="none" strike="noStrike" kern="1200" cap="none" spc="0" normalizeH="0" noProof="0" dirty="0">
                <a:ln>
                  <a:noFill/>
                </a:ln>
                <a:solidFill>
                  <a:schemeClr val="tx1"/>
                </a:solidFill>
                <a:effectLst/>
                <a:uLnTx/>
                <a:uFillTx/>
                <a:latin typeface="Arial" pitchFamily="34" charset="0"/>
                <a:ea typeface="+mn-ea"/>
                <a:cs typeface="Arial" pitchFamily="34" charset="0"/>
              </a:rPr>
              <a:t> </a:t>
            </a:r>
            <a:r>
              <a:rPr kumimoji="0" lang="en-AU" sz="115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ACID </a:t>
            </a:r>
            <a:r>
              <a:rPr kumimoji="0" lang="en-AU" sz="1150" b="1" i="0" u="none" strike="noStrike" kern="1200" cap="none" spc="0" normalizeH="0" noProof="0" dirty="0">
                <a:ln>
                  <a:noFill/>
                </a:ln>
                <a:solidFill>
                  <a:schemeClr val="tx1"/>
                </a:solidFill>
                <a:effectLst/>
                <a:uLnTx/>
                <a:uFillTx/>
                <a:latin typeface="Calibri" panose="020F0502020204030204" pitchFamily="34" charset="0"/>
                <a:ea typeface="+mn-ea"/>
                <a:cs typeface="Arial" pitchFamily="34" charset="0"/>
              </a:rPr>
              <a:t>compliant</a:t>
            </a:r>
            <a:r>
              <a:rPr kumimoji="0" lang="en-AU" sz="115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 1</a:t>
            </a:r>
            <a:r>
              <a:rPr kumimoji="0" lang="en-AU" sz="1150" b="1" i="0" u="none" strike="noStrike" kern="1200" cap="none" spc="0" normalizeH="0" baseline="30000" noProof="0" dirty="0">
                <a:ln>
                  <a:noFill/>
                </a:ln>
                <a:solidFill>
                  <a:schemeClr val="tx1"/>
                </a:solidFill>
                <a:effectLst/>
                <a:uLnTx/>
                <a:uFillTx/>
                <a:latin typeface="Arial" pitchFamily="34" charset="0"/>
                <a:ea typeface="+mn-ea"/>
                <a:cs typeface="Arial" pitchFamily="34" charset="0"/>
              </a:rPr>
              <a:t>st</a:t>
            </a:r>
            <a:r>
              <a:rPr kumimoji="0" lang="en-AU" sz="115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 release</a:t>
            </a:r>
            <a:r>
              <a:rPr kumimoji="0" lang="en-AU" sz="1150" b="1" i="0" u="none" strike="noStrike" kern="1200" cap="none" spc="0" normalizeH="0" noProof="0" dirty="0">
                <a:ln>
                  <a:noFill/>
                </a:ln>
                <a:solidFill>
                  <a:schemeClr val="tx1"/>
                </a:solidFill>
                <a:effectLst/>
                <a:uLnTx/>
                <a:uFillTx/>
                <a:latin typeface="Arial" pitchFamily="34" charset="0"/>
                <a:ea typeface="+mn-ea"/>
                <a:cs typeface="Arial" pitchFamily="34" charset="0"/>
              </a:rPr>
              <a:t> Nov 2010 </a:t>
            </a:r>
            <a:r>
              <a:rPr kumimoji="0" lang="en-AU" sz="115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p:txBody>
      </p:sp>
      <p:sp>
        <p:nvSpPr>
          <p:cNvPr id="15" name="Rectangle 14"/>
          <p:cNvSpPr/>
          <p:nvPr/>
        </p:nvSpPr>
        <p:spPr>
          <a:xfrm>
            <a:off x="3419872" y="770093"/>
            <a:ext cx="1828056" cy="246221"/>
          </a:xfrm>
          <a:prstGeom prst="rect">
            <a:avLst/>
          </a:prstGeom>
        </p:spPr>
        <p:txBody>
          <a:bodyPr wrap="square">
            <a:spAutoFit/>
          </a:bodyPr>
          <a:lstStyle/>
          <a:p>
            <a:r>
              <a:rPr lang="en-AU" sz="1000" dirty="0"/>
              <a:t>http://go.sap.com</a:t>
            </a:r>
          </a:p>
        </p:txBody>
      </p:sp>
    </p:spTree>
    <p:extLst>
      <p:ext uri="{BB962C8B-B14F-4D97-AF65-F5344CB8AC3E}">
        <p14:creationId xmlns:p14="http://schemas.microsoft.com/office/powerpoint/2010/main" val="327073819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6632"/>
            <a:ext cx="8424936" cy="646331"/>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AU" sz="3600" b="1" i="0" u="none" strike="noStrike" kern="1200" cap="none" spc="0" normalizeH="0" baseline="0" noProof="0" dirty="0">
                <a:ln>
                  <a:noFill/>
                </a:ln>
                <a:solidFill>
                  <a:srgbClr val="00582A"/>
                </a:solidFill>
                <a:effectLst/>
                <a:uLnTx/>
                <a:uFillTx/>
                <a:latin typeface="Calibri" panose="020F0502020204030204" pitchFamily="34" charset="0"/>
                <a:cs typeface="Calibri" panose="020F0502020204030204" pitchFamily="34" charset="0"/>
              </a:rPr>
              <a:t>In-Memory DB</a:t>
            </a:r>
          </a:p>
        </p:txBody>
      </p:sp>
      <p:sp>
        <p:nvSpPr>
          <p:cNvPr id="3" name="TextBox 2"/>
          <p:cNvSpPr txBox="1"/>
          <p:nvPr/>
        </p:nvSpPr>
        <p:spPr>
          <a:xfrm>
            <a:off x="683568" y="2060848"/>
            <a:ext cx="8280920" cy="2246769"/>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20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itchFamily="34" charset="0"/>
              </a:rPr>
              <a:t>1TB RAM, support 5 TB uncompressed Data     	2010</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2000" b="1" dirty="0">
                <a:latin typeface="Calibri" panose="020F0502020204030204" pitchFamily="34" charset="0"/>
                <a:ea typeface="+mn-ea"/>
                <a:cs typeface="Arial" pitchFamily="34" charset="0"/>
              </a:rPr>
              <a:t>8 TB RAM, support 40 TB uncompressed Data	2011</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20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itchFamily="34" charset="0"/>
              </a:rPr>
              <a:t>100 TB RAM, support 500 TB uncompressed Data	2012</a:t>
            </a:r>
            <a:r>
              <a:rPr kumimoji="0" lang="en-AU" sz="2000" b="1" i="0" u="none" strike="noStrike" kern="1200" cap="none" spc="0" normalizeH="0" noProof="0" dirty="0">
                <a:ln>
                  <a:noFill/>
                </a:ln>
                <a:solidFill>
                  <a:schemeClr val="tx1"/>
                </a:solidFill>
                <a:effectLst/>
                <a:uLnTx/>
                <a:uFillTx/>
                <a:latin typeface="Calibri" panose="020F0502020204030204" pitchFamily="34" charset="0"/>
                <a:ea typeface="+mn-ea"/>
                <a:cs typeface="Arial" pitchFamily="34" charset="0"/>
              </a:rPr>
              <a:t> </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endParaRPr lang="en-AU" sz="2000" b="1" dirty="0">
              <a:latin typeface="Calibri" panose="020F0502020204030204" pitchFamily="34" charset="0"/>
              <a:ea typeface="+mn-ea"/>
              <a:cs typeface="Arial" pitchFamily="34" charset="0"/>
            </a:endParaRP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2000" b="1" i="1" u="none" strike="noStrike" kern="1200" cap="none" spc="0" normalizeH="0" noProof="0" dirty="0">
                <a:ln>
                  <a:noFill/>
                </a:ln>
                <a:solidFill>
                  <a:srgbClr val="0070C0"/>
                </a:solidFill>
                <a:effectLst/>
                <a:uLnTx/>
                <a:uFillTx/>
                <a:latin typeface="Calibri" panose="020F0502020204030204" pitchFamily="34" charset="0"/>
                <a:ea typeface="+mn-ea"/>
                <a:cs typeface="Arial" pitchFamily="34" charset="0"/>
              </a:rPr>
              <a:t>(Hardware/super computers, IBM, HP, Dell, NEC </a:t>
            </a:r>
            <a:r>
              <a:rPr kumimoji="0" lang="en-AU" sz="2000" b="1" i="1" u="none" strike="noStrike" kern="1200" cap="none" spc="0" normalizeH="0" noProof="0" dirty="0" err="1">
                <a:ln>
                  <a:noFill/>
                </a:ln>
                <a:solidFill>
                  <a:srgbClr val="0070C0"/>
                </a:solidFill>
                <a:effectLst/>
                <a:uLnTx/>
                <a:uFillTx/>
                <a:latin typeface="Calibri" panose="020F0502020204030204" pitchFamily="34" charset="0"/>
                <a:ea typeface="+mn-ea"/>
                <a:cs typeface="Arial" pitchFamily="34" charset="0"/>
              </a:rPr>
              <a:t>etc</a:t>
            </a:r>
            <a:r>
              <a:rPr kumimoji="0" lang="en-AU" sz="2000" b="1" i="1" u="none" strike="noStrike" kern="1200" cap="none" spc="0" normalizeH="0" noProof="0" dirty="0">
                <a:ln>
                  <a:noFill/>
                </a:ln>
                <a:solidFill>
                  <a:srgbClr val="0070C0"/>
                </a:solidFill>
                <a:effectLst/>
                <a:uLnTx/>
                <a:uFillTx/>
                <a:latin typeface="Calibri" panose="020F0502020204030204" pitchFamily="34" charset="0"/>
                <a:ea typeface="+mn-ea"/>
                <a:cs typeface="Arial" pitchFamily="34" charset="0"/>
              </a:rPr>
              <a:t>, ..)</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endParaRPr lang="en-GB" sz="2000" b="1" i="1" dirty="0">
              <a:solidFill>
                <a:srgbClr val="0070C0"/>
              </a:solidFill>
              <a:latin typeface="Calibri" panose="020F0502020204030204" pitchFamily="34" charset="0"/>
              <a:cs typeface="Arial" pitchFamily="34" charset="0"/>
            </a:endParaRPr>
          </a:p>
        </p:txBody>
      </p:sp>
      <p:sp>
        <p:nvSpPr>
          <p:cNvPr id="4" name="TextBox 3"/>
          <p:cNvSpPr txBox="1"/>
          <p:nvPr/>
        </p:nvSpPr>
        <p:spPr>
          <a:xfrm>
            <a:off x="0" y="5006547"/>
            <a:ext cx="9144000" cy="701731"/>
          </a:xfrm>
          <a:prstGeom prst="rect">
            <a:avLst/>
          </a:prstGeom>
          <a:solidFill>
            <a:schemeClr val="accent5">
              <a:lumMod val="20000"/>
              <a:lumOff val="80000"/>
            </a:schemeClr>
          </a:solidFill>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b="1" i="0" u="none" strike="noStrike" kern="1200" cap="none" spc="0" normalizeH="0" baseline="0" noProof="0" dirty="0">
                <a:ln>
                  <a:noFill/>
                </a:ln>
                <a:solidFill>
                  <a:schemeClr val="tx1"/>
                </a:solidFill>
                <a:effectLst/>
                <a:uLnTx/>
                <a:uFillTx/>
                <a:latin typeface="Arial" pitchFamily="34" charset="0"/>
                <a:cs typeface="Arial" pitchFamily="34" charset="0"/>
              </a:rPr>
              <a:t>Today most large </a:t>
            </a:r>
            <a:r>
              <a:rPr lang="en-AU" b="1" dirty="0">
                <a:latin typeface="Arial" pitchFamily="34" charset="0"/>
                <a:cs typeface="Arial" pitchFamily="34" charset="0"/>
              </a:rPr>
              <a:t>public sectors: </a:t>
            </a:r>
            <a:r>
              <a:rPr lang="en-AU" b="1" dirty="0">
                <a:solidFill>
                  <a:srgbClr val="0070C0"/>
                </a:solidFill>
                <a:latin typeface="Arial" pitchFamily="34" charset="0"/>
                <a:cs typeface="Arial" pitchFamily="34" charset="0"/>
              </a:rPr>
              <a:t>over 3000 employees…. With duplicate 20-50 TB</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GB" b="1" u="none" strike="noStrike" kern="1200" cap="none" spc="0" normalizeH="0" noProof="0" dirty="0">
                <a:ln>
                  <a:noFill/>
                </a:ln>
                <a:effectLst/>
                <a:uLnTx/>
                <a:uFillTx/>
                <a:latin typeface="Arial" pitchFamily="34" charset="0"/>
                <a:cs typeface="Arial" pitchFamily="34" charset="0"/>
              </a:rPr>
              <a:t>Today large private sector</a:t>
            </a:r>
            <a:r>
              <a:rPr kumimoji="0" lang="en-GB" b="1" i="1" u="none" strike="noStrike" kern="1200" cap="none" spc="0" normalizeH="0" noProof="0" dirty="0">
                <a:ln>
                  <a:noFill/>
                </a:ln>
                <a:solidFill>
                  <a:srgbClr val="0070C0"/>
                </a:solidFill>
                <a:effectLst/>
                <a:uLnTx/>
                <a:uFillTx/>
                <a:latin typeface="Arial" pitchFamily="34" charset="0"/>
                <a:cs typeface="Arial" pitchFamily="34" charset="0"/>
              </a:rPr>
              <a:t>: </a:t>
            </a:r>
            <a:r>
              <a:rPr kumimoji="0" lang="en-GB" b="1" u="none" strike="noStrike" kern="1200" cap="none" spc="0" normalizeH="0" noProof="0" dirty="0">
                <a:ln>
                  <a:noFill/>
                </a:ln>
                <a:solidFill>
                  <a:srgbClr val="0070C0"/>
                </a:solidFill>
                <a:effectLst/>
                <a:uLnTx/>
                <a:uFillTx/>
                <a:latin typeface="Arial" pitchFamily="34" charset="0"/>
                <a:cs typeface="Arial" pitchFamily="34" charset="0"/>
              </a:rPr>
              <a:t>over 10,000 employee 100TB-500TB </a:t>
            </a:r>
            <a:r>
              <a:rPr kumimoji="0" lang="en-GB" b="1" i="1" u="none" strike="noStrike" kern="1200" cap="none" spc="0" normalizeH="0" noProof="0" dirty="0">
                <a:ln>
                  <a:noFill/>
                </a:ln>
                <a:solidFill>
                  <a:srgbClr val="0070C0"/>
                </a:solidFill>
                <a:effectLst/>
                <a:uLnTx/>
                <a:uFillTx/>
                <a:latin typeface="Arial" pitchFamily="34" charset="0"/>
                <a:cs typeface="Arial" pitchFamily="34" charset="0"/>
              </a:rPr>
              <a:t>…</a:t>
            </a:r>
          </a:p>
        </p:txBody>
      </p:sp>
    </p:spTree>
    <p:extLst>
      <p:ext uri="{BB962C8B-B14F-4D97-AF65-F5344CB8AC3E}">
        <p14:creationId xmlns:p14="http://schemas.microsoft.com/office/powerpoint/2010/main" val="2770567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115669"/>
            <a:ext cx="7619999" cy="646331"/>
          </a:xfrm>
          <a:prstGeom prst="rect">
            <a:avLst/>
          </a:prstGeom>
          <a:noFill/>
        </p:spPr>
        <p:txBody>
          <a:bodyPr wrap="square" rtlCol="0">
            <a:spAutoFit/>
          </a:bodyPr>
          <a:lstStyle/>
          <a:p>
            <a:pPr algn="ctr"/>
            <a:r>
              <a:rPr lang="en-AU" sz="3600" b="1" dirty="0">
                <a:solidFill>
                  <a:srgbClr val="00582A"/>
                </a:solidFill>
                <a:latin typeface="Calibri" panose="020F0502020204030204" pitchFamily="34" charset="0"/>
                <a:cs typeface="Calibri" panose="020F0502020204030204" pitchFamily="34" charset="0"/>
              </a:rPr>
              <a:t>BI Out-sourcing</a:t>
            </a:r>
          </a:p>
        </p:txBody>
      </p:sp>
      <p:grpSp>
        <p:nvGrpSpPr>
          <p:cNvPr id="3" name="Group 2"/>
          <p:cNvGrpSpPr/>
          <p:nvPr/>
        </p:nvGrpSpPr>
        <p:grpSpPr>
          <a:xfrm>
            <a:off x="1327630" y="762000"/>
            <a:ext cx="6667256" cy="5021778"/>
            <a:chOff x="1024742" y="423446"/>
            <a:chExt cx="6667256" cy="5021778"/>
          </a:xfrm>
        </p:grpSpPr>
        <p:pic>
          <p:nvPicPr>
            <p:cNvPr id="1026" name="Picture 3">
              <a:hlinkClick r:id="rId3"/>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l="21826" t="8076" r="29205" b="7817"/>
            <a:stretch>
              <a:fillRect/>
            </a:stretch>
          </p:blipFill>
          <p:spPr bwMode="auto">
            <a:xfrm>
              <a:off x="1290967" y="870736"/>
              <a:ext cx="2897307" cy="205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375636" y="3603885"/>
              <a:ext cx="698640" cy="106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111300" y="3730700"/>
              <a:ext cx="1368152" cy="1060960"/>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043608" y="4774783"/>
              <a:ext cx="2664296" cy="338554"/>
            </a:xfrm>
            <a:prstGeom prst="rect">
              <a:avLst/>
            </a:prstGeom>
            <a:noFill/>
          </p:spPr>
          <p:txBody>
            <a:bodyPr wrap="square" rtlCol="0">
              <a:spAutoFit/>
            </a:bodyPr>
            <a:lstStyle/>
            <a:p>
              <a:pPr algn="ctr"/>
              <a:r>
                <a:rPr lang="en-AU" sz="1600" dirty="0">
                  <a:effectLst>
                    <a:outerShdw blurRad="38100" dist="38100" dir="2700000" algn="tl">
                      <a:srgbClr val="000000">
                        <a:alpha val="43137"/>
                      </a:srgbClr>
                    </a:outerShdw>
                  </a:effectLst>
                </a:rPr>
                <a:t>Front-end</a:t>
              </a:r>
            </a:p>
          </p:txBody>
        </p:sp>
        <p:sp>
          <p:nvSpPr>
            <p:cNvPr id="10" name="Notched Right Arrow 9"/>
            <p:cNvSpPr/>
            <p:nvPr/>
          </p:nvSpPr>
          <p:spPr>
            <a:xfrm rot="5400000">
              <a:off x="2183307" y="2960948"/>
              <a:ext cx="720080" cy="504056"/>
            </a:xfrm>
            <a:prstGeom prst="notch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1024742" y="423446"/>
              <a:ext cx="3312368" cy="338554"/>
            </a:xfrm>
            <a:prstGeom prst="rect">
              <a:avLst/>
            </a:prstGeom>
            <a:noFill/>
          </p:spPr>
          <p:txBody>
            <a:bodyPr wrap="square" rtlCol="0">
              <a:spAutoFit/>
            </a:bodyPr>
            <a:lstStyle/>
            <a:p>
              <a:r>
                <a:rPr lang="en-AU" sz="1600" dirty="0">
                  <a:effectLst>
                    <a:outerShdw blurRad="38100" dist="38100" dir="2700000" algn="tl">
                      <a:srgbClr val="000000">
                        <a:alpha val="43137"/>
                      </a:srgbClr>
                    </a:outerShdw>
                  </a:effectLst>
                </a:rPr>
                <a:t>DW –ERP Back-End Operation</a:t>
              </a:r>
            </a:p>
          </p:txBody>
        </p:sp>
        <p:grpSp>
          <p:nvGrpSpPr>
            <p:cNvPr id="11" name="Group 10"/>
            <p:cNvGrpSpPr/>
            <p:nvPr/>
          </p:nvGrpSpPr>
          <p:grpSpPr>
            <a:xfrm>
              <a:off x="5292080" y="778264"/>
              <a:ext cx="2100858" cy="4666960"/>
              <a:chOff x="5591158" y="778264"/>
              <a:chExt cx="2100858" cy="4666960"/>
            </a:xfrm>
          </p:grpSpPr>
          <p:pic>
            <p:nvPicPr>
              <p:cNvPr id="1027"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591158" y="1260066"/>
                <a:ext cx="2100858" cy="1544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591158" y="778264"/>
                <a:ext cx="1591205" cy="338554"/>
              </a:xfrm>
              <a:prstGeom prst="rect">
                <a:avLst/>
              </a:prstGeom>
              <a:noFill/>
            </p:spPr>
            <p:txBody>
              <a:bodyPr wrap="none" rtlCol="0">
                <a:spAutoFit/>
              </a:bodyPr>
              <a:lstStyle/>
              <a:p>
                <a:r>
                  <a:rPr lang="en-AU" sz="1600" dirty="0">
                    <a:effectLst>
                      <a:outerShdw blurRad="38100" dist="38100" dir="2700000" algn="tl">
                        <a:srgbClr val="000000">
                          <a:alpha val="43137"/>
                        </a:srgbClr>
                      </a:outerShdw>
                    </a:effectLst>
                  </a:rPr>
                  <a:t>Enterprise 50+ IS</a:t>
                </a:r>
              </a:p>
            </p:txBody>
          </p:sp>
          <p:pic>
            <p:nvPicPr>
              <p:cNvPr id="1031" name="Picture 7"/>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118666" y="4511046"/>
                <a:ext cx="983718" cy="93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own Arrow 6"/>
              <p:cNvSpPr/>
              <p:nvPr/>
            </p:nvSpPr>
            <p:spPr>
              <a:xfrm rot="10800000">
                <a:off x="6317914" y="3036368"/>
                <a:ext cx="357743" cy="13287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7" name="Down Arrow 16"/>
            <p:cNvSpPr/>
            <p:nvPr/>
          </p:nvSpPr>
          <p:spPr>
            <a:xfrm rot="5400000">
              <a:off x="4587518" y="3847178"/>
              <a:ext cx="357743" cy="17714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Down Arrow 18"/>
            <p:cNvSpPr/>
            <p:nvPr/>
          </p:nvSpPr>
          <p:spPr>
            <a:xfrm rot="8159267">
              <a:off x="4832130" y="2437780"/>
              <a:ext cx="357743" cy="21369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p:cNvSpPr txBox="1"/>
            <p:nvPr/>
          </p:nvSpPr>
          <p:spPr>
            <a:xfrm>
              <a:off x="6311447" y="3700735"/>
              <a:ext cx="1380551" cy="269304"/>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15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Parallel Access</a:t>
              </a:r>
            </a:p>
          </p:txBody>
        </p:sp>
        <p:sp>
          <p:nvSpPr>
            <p:cNvPr id="18" name="TextBox 17"/>
            <p:cNvSpPr txBox="1"/>
            <p:nvPr/>
          </p:nvSpPr>
          <p:spPr>
            <a:xfrm rot="2832987">
              <a:off x="4214516" y="3557801"/>
              <a:ext cx="1380551" cy="269304"/>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15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Parallel Access</a:t>
              </a:r>
            </a:p>
          </p:txBody>
        </p:sp>
        <p:sp>
          <p:nvSpPr>
            <p:cNvPr id="20" name="TextBox 19"/>
            <p:cNvSpPr txBox="1"/>
            <p:nvPr/>
          </p:nvSpPr>
          <p:spPr>
            <a:xfrm>
              <a:off x="4214517" y="4845174"/>
              <a:ext cx="1380551" cy="269304"/>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15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Parallel Access</a:t>
              </a:r>
            </a:p>
          </p:txBody>
        </p:sp>
      </p:grpSp>
    </p:spTree>
    <p:extLst>
      <p:ext uri="{BB962C8B-B14F-4D97-AF65-F5344CB8AC3E}">
        <p14:creationId xmlns:p14="http://schemas.microsoft.com/office/powerpoint/2010/main" val="91862888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5818802"/>
            <a:ext cx="9144000" cy="10391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3">
            <a:hlinkClick r:id="rId3"/>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l="21826" t="8076" r="29205" b="7817"/>
          <a:stretch>
            <a:fillRect/>
          </a:stretch>
        </p:blipFill>
        <p:spPr bwMode="auto">
          <a:xfrm>
            <a:off x="1257261" y="1149878"/>
            <a:ext cx="2618896" cy="185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375636" y="3851310"/>
            <a:ext cx="698640" cy="106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062824" y="3888817"/>
            <a:ext cx="1368152" cy="1060960"/>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092088" y="4995446"/>
            <a:ext cx="2418635" cy="338554"/>
          </a:xfrm>
          <a:prstGeom prst="rect">
            <a:avLst/>
          </a:prstGeom>
          <a:noFill/>
        </p:spPr>
        <p:txBody>
          <a:bodyPr wrap="square" rtlCol="0">
            <a:spAutoFit/>
          </a:bodyPr>
          <a:lstStyle/>
          <a:p>
            <a:pPr algn="ctr"/>
            <a:r>
              <a:rPr lang="en-AU" sz="1600" dirty="0">
                <a:effectLst>
                  <a:outerShdw blurRad="38100" dist="38100" dir="2700000" algn="tl">
                    <a:srgbClr val="000000">
                      <a:alpha val="43137"/>
                    </a:srgbClr>
                  </a:outerShdw>
                </a:effectLst>
              </a:rPr>
              <a:t>Cloud migration </a:t>
            </a:r>
          </a:p>
        </p:txBody>
      </p:sp>
      <p:sp>
        <p:nvSpPr>
          <p:cNvPr id="10" name="Notched Right Arrow 9"/>
          <p:cNvSpPr/>
          <p:nvPr/>
        </p:nvSpPr>
        <p:spPr>
          <a:xfrm rot="5400000">
            <a:off x="2102784" y="3070888"/>
            <a:ext cx="720080" cy="504056"/>
          </a:xfrm>
          <a:prstGeom prst="notch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1278637" y="811324"/>
            <a:ext cx="1781450" cy="338554"/>
          </a:xfrm>
          <a:prstGeom prst="rect">
            <a:avLst/>
          </a:prstGeom>
          <a:noFill/>
        </p:spPr>
        <p:txBody>
          <a:bodyPr wrap="none" rtlCol="0">
            <a:spAutoFit/>
          </a:bodyPr>
          <a:lstStyle/>
          <a:p>
            <a:r>
              <a:rPr lang="en-AU" sz="1600" dirty="0">
                <a:effectLst>
                  <a:outerShdw blurRad="38100" dist="38100" dir="2700000" algn="tl">
                    <a:srgbClr val="000000">
                      <a:alpha val="43137"/>
                    </a:srgbClr>
                  </a:outerShdw>
                </a:effectLst>
              </a:rPr>
              <a:t>DW - ERP Back-End</a:t>
            </a:r>
          </a:p>
        </p:txBody>
      </p:sp>
      <p:sp>
        <p:nvSpPr>
          <p:cNvPr id="17" name="Down Arrow 16"/>
          <p:cNvSpPr/>
          <p:nvPr/>
        </p:nvSpPr>
        <p:spPr>
          <a:xfrm rot="5400000">
            <a:off x="3829502" y="4098659"/>
            <a:ext cx="357743" cy="46825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Down Arrow 17"/>
          <p:cNvSpPr/>
          <p:nvPr/>
        </p:nvSpPr>
        <p:spPr>
          <a:xfrm rot="16200000">
            <a:off x="4264385" y="4132034"/>
            <a:ext cx="357743" cy="401506"/>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8" name="Group 7"/>
          <p:cNvGrpSpPr/>
          <p:nvPr/>
        </p:nvGrpSpPr>
        <p:grpSpPr>
          <a:xfrm>
            <a:off x="4829692" y="915525"/>
            <a:ext cx="2858603" cy="4353478"/>
            <a:chOff x="5591158" y="778264"/>
            <a:chExt cx="2858603" cy="4353478"/>
          </a:xfrm>
        </p:grpSpPr>
        <p:pic>
          <p:nvPicPr>
            <p:cNvPr id="1027"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591158" y="1260066"/>
              <a:ext cx="2100858" cy="1544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965008" y="4033982"/>
              <a:ext cx="1246431" cy="597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702863" y="4793188"/>
              <a:ext cx="2066515" cy="338554"/>
            </a:xfrm>
            <a:prstGeom prst="rect">
              <a:avLst/>
            </a:prstGeom>
            <a:noFill/>
          </p:spPr>
          <p:txBody>
            <a:bodyPr wrap="square" rtlCol="0">
              <a:spAutoFit/>
            </a:bodyPr>
            <a:lstStyle/>
            <a:p>
              <a:pPr algn="ctr"/>
              <a:r>
                <a:rPr lang="en-AU" sz="1600" dirty="0">
                  <a:effectLst>
                    <a:outerShdw blurRad="38100" dist="38100" dir="2700000" algn="tl">
                      <a:srgbClr val="000000">
                        <a:alpha val="43137"/>
                      </a:srgbClr>
                    </a:outerShdw>
                  </a:effectLst>
                </a:rPr>
                <a:t>DDM – Front-end BI</a:t>
              </a:r>
            </a:p>
          </p:txBody>
        </p:sp>
        <p:sp>
          <p:nvSpPr>
            <p:cNvPr id="12" name="TextBox 11"/>
            <p:cNvSpPr txBox="1"/>
            <p:nvPr/>
          </p:nvSpPr>
          <p:spPr>
            <a:xfrm>
              <a:off x="5591158" y="778264"/>
              <a:ext cx="688009" cy="338554"/>
            </a:xfrm>
            <a:prstGeom prst="rect">
              <a:avLst/>
            </a:prstGeom>
            <a:noFill/>
          </p:spPr>
          <p:txBody>
            <a:bodyPr wrap="none" rtlCol="0">
              <a:spAutoFit/>
            </a:bodyPr>
            <a:lstStyle/>
            <a:p>
              <a:r>
                <a:rPr lang="en-AU" sz="1600" dirty="0">
                  <a:effectLst>
                    <a:outerShdw blurRad="38100" dist="38100" dir="2700000" algn="tl">
                      <a:srgbClr val="000000">
                        <a:alpha val="43137"/>
                      </a:srgbClr>
                    </a:outerShdw>
                  </a:effectLst>
                </a:rPr>
                <a:t>50+ IS</a:t>
              </a:r>
            </a:p>
          </p:txBody>
        </p:sp>
        <p:sp>
          <p:nvSpPr>
            <p:cNvPr id="7" name="Down Arrow 6"/>
            <p:cNvSpPr/>
            <p:nvPr/>
          </p:nvSpPr>
          <p:spPr>
            <a:xfrm rot="5400000">
              <a:off x="7730830" y="3774196"/>
              <a:ext cx="357743" cy="10801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Notched Right Arrow 18"/>
            <p:cNvSpPr/>
            <p:nvPr/>
          </p:nvSpPr>
          <p:spPr>
            <a:xfrm rot="5400000">
              <a:off x="6243099" y="3120768"/>
              <a:ext cx="720080" cy="504056"/>
            </a:xfrm>
            <a:prstGeom prst="notchedRightArrow">
              <a:avLst/>
            </a:prstGeom>
            <a:noFill/>
            <a:ln>
              <a:gradFill>
                <a:gsLst>
                  <a:gs pos="67000">
                    <a:schemeClr val="accent1">
                      <a:tint val="66000"/>
                      <a:satMod val="160000"/>
                    </a:schemeClr>
                  </a:gs>
                  <a:gs pos="84000">
                    <a:schemeClr val="accent1">
                      <a:tint val="44500"/>
                      <a:satMod val="160000"/>
                    </a:schemeClr>
                  </a:gs>
                  <a:gs pos="93000">
                    <a:schemeClr val="accent1">
                      <a:tint val="23500"/>
                      <a:satMod val="160000"/>
                    </a:schemeClr>
                  </a:gs>
                </a:gsLst>
                <a:lin ang="5400000" scaled="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2360" y="3752298"/>
            <a:ext cx="1174991" cy="122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1398727" y="6169124"/>
            <a:ext cx="1754832" cy="338554"/>
          </a:xfrm>
          <a:prstGeom prst="rect">
            <a:avLst/>
          </a:prstGeom>
        </p:spPr>
        <p:txBody>
          <a:bodyPr wrap="square" rtlCol="0">
            <a:spAutoFit/>
          </a:bodyPr>
          <a:lstStyle/>
          <a:p>
            <a:pPr marL="342900" marR="0" indent="-342900" algn="r" defTabSz="914400" rtl="0" eaLnBrk="1" fontAlgn="auto" latinLnBrk="0" hangingPunct="1">
              <a:lnSpc>
                <a:spcPct val="100000"/>
              </a:lnSpc>
              <a:spcBef>
                <a:spcPct val="20000"/>
              </a:spcBef>
              <a:spcAft>
                <a:spcPts val="0"/>
              </a:spcAft>
              <a:buClrTx/>
              <a:buSzTx/>
              <a:buFont typeface="Arial" pitchFamily="34" charset="0"/>
              <a:buNone/>
              <a:tabLst/>
            </a:pPr>
            <a:r>
              <a:rPr kumimoji="0" lang="en-AU" sz="16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Our-sourcing</a:t>
            </a:r>
          </a:p>
        </p:txBody>
      </p:sp>
      <p:sp>
        <p:nvSpPr>
          <p:cNvPr id="14" name="TextBox 13"/>
          <p:cNvSpPr txBox="1"/>
          <p:nvPr/>
        </p:nvSpPr>
        <p:spPr>
          <a:xfrm>
            <a:off x="4941397" y="6068035"/>
            <a:ext cx="2870963" cy="338554"/>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6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In-House Capability</a:t>
            </a:r>
          </a:p>
        </p:txBody>
      </p:sp>
      <p:sp>
        <p:nvSpPr>
          <p:cNvPr id="20" name="Right Brace 19"/>
          <p:cNvSpPr/>
          <p:nvPr/>
        </p:nvSpPr>
        <p:spPr>
          <a:xfrm rot="5400000">
            <a:off x="5602424" y="4468554"/>
            <a:ext cx="547526" cy="221283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9" name="Right Brace 28"/>
          <p:cNvSpPr/>
          <p:nvPr/>
        </p:nvSpPr>
        <p:spPr>
          <a:xfrm rot="5400000">
            <a:off x="2089917" y="4499977"/>
            <a:ext cx="547526" cy="221283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6" name="Title 1">
            <a:extLst>
              <a:ext uri="{FF2B5EF4-FFF2-40B4-BE49-F238E27FC236}">
                <a16:creationId xmlns:a16="http://schemas.microsoft.com/office/drawing/2014/main" id="{15E8667A-3F0C-4C75-8238-D2E5F85FB60B}"/>
              </a:ext>
            </a:extLst>
          </p:cNvPr>
          <p:cNvSpPr txBox="1">
            <a:spLocks/>
          </p:cNvSpPr>
          <p:nvPr/>
        </p:nvSpPr>
        <p:spPr>
          <a:xfrm>
            <a:off x="225288" y="152400"/>
            <a:ext cx="8690112" cy="535457"/>
          </a:xfrm>
          <a:prstGeom prst="rect">
            <a:avLst/>
          </a:prstGeom>
        </p:spPr>
        <p:txBody>
          <a:bodyPr/>
          <a:lstStyle>
            <a:lvl1pPr algn="ctr" defTabSz="914400" rtl="0" eaLnBrk="1" latinLnBrk="0" hangingPunct="1">
              <a:spcBef>
                <a:spcPct val="0"/>
              </a:spcBef>
              <a:buNone/>
              <a:defRPr sz="4000" kern="1200">
                <a:solidFill>
                  <a:srgbClr val="005828"/>
                </a:solidFill>
                <a:latin typeface="Calibri" pitchFamily="34" charset="0"/>
                <a:ea typeface="+mj-ea"/>
                <a:cs typeface="Calibri"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3600" b="1" dirty="0"/>
              <a:t>In-house Capability</a:t>
            </a:r>
            <a:endParaRPr lang="en-AU" sz="3600" dirty="0"/>
          </a:p>
        </p:txBody>
      </p:sp>
    </p:spTree>
    <p:extLst>
      <p:ext uri="{BB962C8B-B14F-4D97-AF65-F5344CB8AC3E}">
        <p14:creationId xmlns:p14="http://schemas.microsoft.com/office/powerpoint/2010/main" val="301146891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672548"/>
          </a:xfrm>
        </p:spPr>
        <p:txBody>
          <a:bodyPr>
            <a:normAutofit/>
          </a:bodyPr>
          <a:lstStyle/>
          <a:p>
            <a:r>
              <a:rPr lang="en-GB" sz="3600" b="1" dirty="0">
                <a:solidFill>
                  <a:srgbClr val="00582A"/>
                </a:solidFill>
              </a:rPr>
              <a:t>From Big Data to Big Impact</a:t>
            </a:r>
            <a:endParaRPr lang="en-AU" sz="3600" b="1" dirty="0">
              <a:solidFill>
                <a:srgbClr val="00582A"/>
              </a:solidFill>
            </a:endParaRPr>
          </a:p>
        </p:txBody>
      </p:sp>
      <p:sp>
        <p:nvSpPr>
          <p:cNvPr id="3" name="Content Placeholder 2"/>
          <p:cNvSpPr>
            <a:spLocks noGrp="1"/>
          </p:cNvSpPr>
          <p:nvPr>
            <p:ph idx="1"/>
          </p:nvPr>
        </p:nvSpPr>
        <p:spPr>
          <a:xfrm>
            <a:off x="304800" y="1981200"/>
            <a:ext cx="8613912" cy="4525963"/>
          </a:xfrm>
        </p:spPr>
        <p:txBody>
          <a:bodyPr>
            <a:normAutofit fontScale="85000" lnSpcReduction="20000"/>
          </a:bodyPr>
          <a:lstStyle/>
          <a:p>
            <a:pPr marL="342900" indent="-342900">
              <a:buFont typeface="Arial" panose="020B0604020202020204" pitchFamily="34" charset="0"/>
              <a:buChar char="•"/>
            </a:pPr>
            <a:r>
              <a:rPr lang="en-GB" dirty="0"/>
              <a:t>Cognitive Decision support </a:t>
            </a:r>
          </a:p>
          <a:p>
            <a:pPr marL="342900" indent="-342900">
              <a:buFont typeface="Arial" panose="020B0604020202020204" pitchFamily="34" charset="0"/>
              <a:buChar char="•"/>
            </a:pPr>
            <a:r>
              <a:rPr lang="en-GB" dirty="0"/>
              <a:t>Mobile and smart device enabled </a:t>
            </a:r>
          </a:p>
          <a:p>
            <a:pPr marL="342900" indent="-342900">
              <a:buFont typeface="Arial" panose="020B0604020202020204" pitchFamily="34" charset="0"/>
              <a:buChar char="•"/>
            </a:pPr>
            <a:r>
              <a:rPr lang="en-GB" dirty="0"/>
              <a:t>No office, no desktop, analysis at anytime, anywhere and in real time </a:t>
            </a:r>
            <a:endParaRPr lang="en-AU" dirty="0"/>
          </a:p>
          <a:p>
            <a:pPr marL="342900" indent="-342900">
              <a:buFont typeface="Arial" panose="020B0604020202020204" pitchFamily="34" charset="0"/>
              <a:buChar char="•"/>
            </a:pPr>
            <a:r>
              <a:rPr lang="en-GB" dirty="0"/>
              <a:t>Agile, dynamic, and automated </a:t>
            </a:r>
          </a:p>
          <a:p>
            <a:pPr marL="342900" indent="-342900">
              <a:buFont typeface="Arial" panose="020B0604020202020204" pitchFamily="34" charset="0"/>
              <a:buChar char="•"/>
            </a:pPr>
            <a:r>
              <a:rPr lang="en-GB" dirty="0"/>
              <a:t>On-Demand Decision Support </a:t>
            </a:r>
          </a:p>
          <a:p>
            <a:pPr marL="342900" indent="-342900">
              <a:buFont typeface="Arial" panose="020B0604020202020204" pitchFamily="34" charset="0"/>
              <a:buChar char="•"/>
            </a:pPr>
            <a:r>
              <a:rPr lang="en-GB" dirty="0"/>
              <a:t>Rapid recommendation support</a:t>
            </a:r>
          </a:p>
          <a:p>
            <a:pPr marL="342900" indent="-342900">
              <a:buFont typeface="Arial" panose="020B0604020202020204" pitchFamily="34" charset="0"/>
              <a:buChar char="•"/>
            </a:pPr>
            <a:r>
              <a:rPr lang="en-GB" dirty="0"/>
              <a:t>Sustainable through Self-organization,</a:t>
            </a:r>
          </a:p>
          <a:p>
            <a:pPr marL="342900" indent="-342900">
              <a:buFont typeface="Arial" panose="020B0604020202020204" pitchFamily="34" charset="0"/>
              <a:buChar char="•"/>
            </a:pPr>
            <a:r>
              <a:rPr lang="en-GB" dirty="0"/>
              <a:t>Distributed trust and blockchain for enterprise data security. </a:t>
            </a:r>
          </a:p>
          <a:p>
            <a:endParaRPr lang="en-AU" dirty="0"/>
          </a:p>
        </p:txBody>
      </p:sp>
      <p:sp>
        <p:nvSpPr>
          <p:cNvPr id="4" name="Speech Bubble: Rectangle with Corners Rounded 3">
            <a:extLst>
              <a:ext uri="{FF2B5EF4-FFF2-40B4-BE49-F238E27FC236}">
                <a16:creationId xmlns:a16="http://schemas.microsoft.com/office/drawing/2014/main" id="{DD00B0C7-D3C8-4E28-810C-89F16046451C}"/>
              </a:ext>
            </a:extLst>
          </p:cNvPr>
          <p:cNvSpPr/>
          <p:nvPr/>
        </p:nvSpPr>
        <p:spPr>
          <a:xfrm>
            <a:off x="5943600" y="4648200"/>
            <a:ext cx="2667000" cy="623124"/>
          </a:xfrm>
          <a:prstGeom prst="wedgeRoundRectCallout">
            <a:avLst>
              <a:gd name="adj1" fmla="val -68768"/>
              <a:gd name="adj2" fmla="val -227434"/>
              <a:gd name="adj3" fmla="val 16667"/>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1400" dirty="0">
                <a:solidFill>
                  <a:srgbClr val="FF0000"/>
                </a:solidFill>
                <a:latin typeface="Calibri" panose="020F0502020204030204" pitchFamily="34" charset="0"/>
                <a:cs typeface="Calibri" panose="020F0502020204030204" pitchFamily="34" charset="0"/>
              </a:rPr>
              <a:t>Very good for Social Distancing</a:t>
            </a:r>
          </a:p>
        </p:txBody>
      </p:sp>
    </p:spTree>
    <p:extLst>
      <p:ext uri="{BB962C8B-B14F-4D97-AF65-F5344CB8AC3E}">
        <p14:creationId xmlns:p14="http://schemas.microsoft.com/office/powerpoint/2010/main" val="10602103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059832" y="6583257"/>
            <a:ext cx="3284700" cy="307777"/>
          </a:xfrm>
          <a:prstGeom prst="rect">
            <a:avLst/>
          </a:prstGeom>
          <a:noFill/>
        </p:spPr>
        <p:txBody>
          <a:bodyPr wrap="square" rtlCol="0">
            <a:spAutoFit/>
          </a:bodyPr>
          <a:lstStyle/>
          <a:p>
            <a:r>
              <a:rPr lang="de-DE" sz="1400" b="1" dirty="0"/>
              <a:t>Source: VDMA Future Trend Analysis</a:t>
            </a:r>
          </a:p>
        </p:txBody>
      </p:sp>
      <p:pic>
        <p:nvPicPr>
          <p:cNvPr id="6" name="Picture 2" descr="C:\Users\tikhonov\My_work\_Projekte_\_UML SPS Test_\SPSTest Server\09_Veroeffentlichungen\2012_INCOM\Bilder PNG\VDMA_future_trend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676400"/>
            <a:ext cx="9008293" cy="3735704"/>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31398" y="394726"/>
            <a:ext cx="9175398" cy="523220"/>
          </a:xfrm>
          <a:prstGeom prst="rect">
            <a:avLst/>
          </a:prstGeom>
          <a:noFill/>
        </p:spPr>
        <p:txBody>
          <a:bodyPr wrap="square" rtlCol="0">
            <a:spAutoFit/>
          </a:bodyPr>
          <a:lstStyle/>
          <a:p>
            <a:r>
              <a:rPr lang="en-GB" sz="2800" b="1" dirty="0">
                <a:solidFill>
                  <a:srgbClr val="00582A"/>
                </a:solidFill>
                <a:effectLst/>
                <a:latin typeface="Arial" pitchFamily="34" charset="0"/>
                <a:cs typeface="Arial" pitchFamily="34" charset="0"/>
              </a:rPr>
              <a:t>  </a:t>
            </a:r>
            <a:r>
              <a:rPr lang="en-GB" sz="2800" b="1" dirty="0">
                <a:solidFill>
                  <a:srgbClr val="00582A"/>
                </a:solidFill>
                <a:latin typeface="Arial" pitchFamily="34" charset="0"/>
                <a:cs typeface="Arial" pitchFamily="34" charset="0"/>
              </a:rPr>
              <a:t>Future Capability - powered by Data and Software</a:t>
            </a:r>
            <a:endParaRPr lang="en-GB" sz="2800" b="1" dirty="0">
              <a:solidFill>
                <a:srgbClr val="00582A"/>
              </a:solidFill>
              <a:effectLst/>
              <a:latin typeface="Arial" pitchFamily="34" charset="0"/>
              <a:cs typeface="Arial" pitchFamily="34" charset="0"/>
            </a:endParaRPr>
          </a:p>
        </p:txBody>
      </p:sp>
    </p:spTree>
    <p:extLst>
      <p:ext uri="{BB962C8B-B14F-4D97-AF65-F5344CB8AC3E}">
        <p14:creationId xmlns:p14="http://schemas.microsoft.com/office/powerpoint/2010/main" val="320203114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3" name="Group 2"/>
          <p:cNvGrpSpPr/>
          <p:nvPr/>
        </p:nvGrpSpPr>
        <p:grpSpPr>
          <a:xfrm>
            <a:off x="2437001" y="4783383"/>
            <a:ext cx="4171529" cy="1666045"/>
            <a:chOff x="1809742" y="4515829"/>
            <a:chExt cx="4937222" cy="1666045"/>
          </a:xfrm>
        </p:grpSpPr>
        <p:sp>
          <p:nvSpPr>
            <p:cNvPr id="10" name="Abgerundetes Rechteck 9"/>
            <p:cNvSpPr/>
            <p:nvPr/>
          </p:nvSpPr>
          <p:spPr bwMode="auto">
            <a:xfrm>
              <a:off x="1809742" y="5350877"/>
              <a:ext cx="4857837" cy="830997"/>
            </a:xfrm>
            <a:prstGeom prst="roundRect">
              <a:avLst>
                <a:gd name="adj" fmla="val 5980"/>
              </a:avLst>
            </a:prstGeom>
            <a:gradFill rotWithShape="1">
              <a:gsLst>
                <a:gs pos="0">
                  <a:srgbClr val="C9C9C9"/>
                </a:gs>
                <a:gs pos="35000">
                  <a:srgbClr val="DEDEDE"/>
                </a:gs>
                <a:gs pos="100000">
                  <a:srgbClr val="F0F0F0"/>
                </a:gs>
              </a:gsLst>
              <a:lin ang="16200000" scaled="1"/>
            </a:gradFill>
            <a:ln w="19050" cap="flat" cmpd="sng" algn="ctr">
              <a:solidFill>
                <a:srgbClr val="4F81BD">
                  <a:lumMod val="75000"/>
                </a:srgbClr>
              </a:solidFill>
              <a:prstDash val="solid"/>
              <a:headEnd/>
              <a:tailEnd type="triangle" w="lg" len="lg"/>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11" name="Textfeld 10"/>
            <p:cNvSpPr txBox="1"/>
            <p:nvPr/>
          </p:nvSpPr>
          <p:spPr>
            <a:xfrm>
              <a:off x="1889124" y="5314442"/>
              <a:ext cx="4857840" cy="830997"/>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New techniques are to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reduce complexity </a:t>
              </a:r>
              <a:endParaRPr lang="en-GB" sz="2400" dirty="0">
                <a:effectLst/>
                <a:latin typeface="Calibri" panose="020F0502020204030204" pitchFamily="34" charset="0"/>
                <a:cs typeface="Calibri" panose="020F0502020204030204" pitchFamily="34" charset="0"/>
              </a:endParaRPr>
            </a:p>
          </p:txBody>
        </p:sp>
        <p:sp>
          <p:nvSpPr>
            <p:cNvPr id="13" name="Pfeil nach unten 12"/>
            <p:cNvSpPr/>
            <p:nvPr/>
          </p:nvSpPr>
          <p:spPr bwMode="auto">
            <a:xfrm>
              <a:off x="4059236" y="4515829"/>
              <a:ext cx="400830" cy="686369"/>
            </a:xfrm>
            <a:prstGeom prst="downArrow">
              <a:avLst/>
            </a:prstGeom>
            <a:ln>
              <a:headEnd/>
              <a:tailEnd type="triangle" w="lg" len="lg"/>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grpSp>
      <p:sp>
        <p:nvSpPr>
          <p:cNvPr id="9" name="Abgerundetes Rechteck 8"/>
          <p:cNvSpPr/>
          <p:nvPr/>
        </p:nvSpPr>
        <p:spPr bwMode="auto">
          <a:xfrm>
            <a:off x="2120013" y="3789664"/>
            <a:ext cx="4737987" cy="1066351"/>
          </a:xfrm>
          <a:prstGeom prst="roundRect">
            <a:avLst>
              <a:gd name="adj" fmla="val 5980"/>
            </a:avLst>
          </a:prstGeom>
          <a:gradFill rotWithShape="1">
            <a:gsLst>
              <a:gs pos="0">
                <a:srgbClr val="C9C9C9"/>
              </a:gs>
              <a:gs pos="35000">
                <a:srgbClr val="DEDEDE"/>
              </a:gs>
              <a:gs pos="100000">
                <a:srgbClr val="F0F0F0"/>
              </a:gs>
            </a:gsLst>
            <a:lin ang="16200000" scaled="1"/>
          </a:gradFill>
          <a:ln w="19050" cap="flat" cmpd="sng" algn="ctr">
            <a:solidFill>
              <a:srgbClr val="4F81BD">
                <a:lumMod val="75000"/>
              </a:srgbClr>
            </a:solidFill>
            <a:prstDash val="solid"/>
            <a:headEnd/>
            <a:tailEnd type="triangle" w="lg" len="lg"/>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8" name="Textfeld 7"/>
          <p:cNvSpPr txBox="1"/>
          <p:nvPr/>
        </p:nvSpPr>
        <p:spPr>
          <a:xfrm>
            <a:off x="1902024" y="3846493"/>
            <a:ext cx="5184576" cy="954107"/>
          </a:xfrm>
          <a:prstGeom prst="rect">
            <a:avLst/>
          </a:prstGeom>
          <a:noFill/>
        </p:spPr>
        <p:txBody>
          <a:bodyPr wrap="square" rtlCol="0">
            <a:spAutoFit/>
          </a:bodyPr>
          <a:lstStyle/>
          <a:p>
            <a:pPr algn="ctr"/>
            <a:r>
              <a:rPr lang="en-GB" sz="2800" dirty="0">
                <a:latin typeface="Arial" pitchFamily="34" charset="0"/>
                <a:cs typeface="Arial" pitchFamily="34" charset="0"/>
              </a:rPr>
              <a:t>Steadily increasing </a:t>
            </a:r>
            <a:r>
              <a:rPr lang="en-US" sz="2800" dirty="0">
                <a:latin typeface="Arial" pitchFamily="34" charset="0"/>
                <a:cs typeface="Arial" pitchFamily="34" charset="0"/>
              </a:rPr>
              <a:t>of automation software</a:t>
            </a:r>
            <a:r>
              <a:rPr lang="en-US" sz="1400" dirty="0">
                <a:latin typeface="Arial" pitchFamily="34" charset="0"/>
                <a:cs typeface="Arial" pitchFamily="34" charset="0"/>
              </a:rPr>
              <a:t> </a:t>
            </a:r>
            <a:endParaRPr lang="en-GB" sz="1400" dirty="0">
              <a:effectLst/>
              <a:latin typeface="Arial" pitchFamily="34" charset="0"/>
              <a:cs typeface="Arial" pitchFamily="34" charset="0"/>
            </a:endParaRPr>
          </a:p>
        </p:txBody>
      </p:sp>
      <p:pic>
        <p:nvPicPr>
          <p:cNvPr id="14" name="Picture 2" descr="C:\Users\tikhonov\My_work\_Projekte_\_UML SPS Test_\SPSTest Server\09_Veroeffentlichungen\2012_INCOM\Bilder PNG\VDMA_future_trend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701" y="741094"/>
            <a:ext cx="8839200" cy="2647326"/>
          </a:xfrm>
          <a:prstGeom prst="rect">
            <a:avLst/>
          </a:prstGeom>
          <a:solidFill>
            <a:schemeClr val="bg1">
              <a:lumMod val="85000"/>
            </a:schemeClr>
          </a:solidFill>
        </p:spPr>
      </p:pic>
      <p:sp>
        <p:nvSpPr>
          <p:cNvPr id="15" name="Textfeld 6"/>
          <p:cNvSpPr txBox="1"/>
          <p:nvPr/>
        </p:nvSpPr>
        <p:spPr>
          <a:xfrm>
            <a:off x="-31398" y="0"/>
            <a:ext cx="9175398" cy="523220"/>
          </a:xfrm>
          <a:prstGeom prst="rect">
            <a:avLst/>
          </a:prstGeom>
          <a:noFill/>
        </p:spPr>
        <p:txBody>
          <a:bodyPr wrap="square" rtlCol="0">
            <a:spAutoFit/>
          </a:bodyPr>
          <a:lstStyle/>
          <a:p>
            <a:r>
              <a:rPr lang="en-GB" sz="2800" b="1" dirty="0">
                <a:solidFill>
                  <a:srgbClr val="00582A"/>
                </a:solidFill>
                <a:effectLst/>
                <a:latin typeface="Arial" pitchFamily="34" charset="0"/>
                <a:cs typeface="Arial" pitchFamily="34" charset="0"/>
              </a:rPr>
              <a:t>  </a:t>
            </a:r>
            <a:r>
              <a:rPr lang="en-GB" sz="2800" b="1" dirty="0">
                <a:solidFill>
                  <a:srgbClr val="00582A"/>
                </a:solidFill>
                <a:latin typeface="Arial" pitchFamily="34" charset="0"/>
                <a:cs typeface="Arial" pitchFamily="34" charset="0"/>
              </a:rPr>
              <a:t>Future Capability - powered by Data and Software</a:t>
            </a:r>
            <a:endParaRPr lang="en-GB" sz="2800" b="1" dirty="0">
              <a:solidFill>
                <a:srgbClr val="00582A"/>
              </a:solidFill>
              <a:effectLst/>
              <a:latin typeface="Arial" pitchFamily="34" charset="0"/>
              <a:cs typeface="Arial" pitchFamily="34" charset="0"/>
            </a:endParaRPr>
          </a:p>
        </p:txBody>
      </p:sp>
    </p:spTree>
    <p:extLst>
      <p:ext uri="{BB962C8B-B14F-4D97-AF65-F5344CB8AC3E}">
        <p14:creationId xmlns:p14="http://schemas.microsoft.com/office/powerpoint/2010/main" val="97703539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52970"/>
            <a:ext cx="9067799" cy="1143000"/>
          </a:xfrm>
          <a:ln>
            <a:noFill/>
          </a:ln>
        </p:spPr>
        <p:txBody>
          <a:bodyPr>
            <a:noAutofit/>
          </a:bodyPr>
          <a:lstStyle/>
          <a:p>
            <a:pPr algn="r"/>
            <a:r>
              <a:rPr lang="en-US" sz="3600" b="1" i="1" dirty="0">
                <a:ea typeface="Tahoma" pitchFamily="34" charset="0"/>
              </a:rPr>
              <a:t>Future Logistics powered </a:t>
            </a:r>
            <a:br>
              <a:rPr lang="en-US" sz="3600" b="1" i="1" dirty="0">
                <a:ea typeface="Tahoma" pitchFamily="34" charset="0"/>
              </a:rPr>
            </a:br>
            <a:r>
              <a:rPr lang="en-US" sz="3600" b="1" i="1" dirty="0">
                <a:ea typeface="Tahoma" pitchFamily="34" charset="0"/>
              </a:rPr>
              <a:t>by Big data and AI</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410856"/>
            <a:ext cx="7848600" cy="206542"/>
          </a:xfrm>
          <a:prstGeom prst="rect">
            <a:avLst/>
          </a:prstGeom>
        </p:spPr>
      </p:pic>
      <p:sp>
        <p:nvSpPr>
          <p:cNvPr id="5" name="Slide Number Placeholder 4"/>
          <p:cNvSpPr>
            <a:spLocks noGrp="1"/>
          </p:cNvSpPr>
          <p:nvPr>
            <p:ph type="sldNum" sz="quarter" idx="12"/>
          </p:nvPr>
        </p:nvSpPr>
        <p:spPr/>
        <p:txBody>
          <a:bodyPr/>
          <a:lstStyle/>
          <a:p>
            <a:fld id="{4556B232-9F89-4083-B3BB-DDC8E5903F80}" type="slidenum">
              <a:rPr lang="en-US" sz="1400" smtClean="0"/>
              <a:t>49</a:t>
            </a:fld>
            <a:endParaRPr lang="en-US" sz="1400" dirty="0"/>
          </a:p>
        </p:txBody>
      </p:sp>
      <p:sp>
        <p:nvSpPr>
          <p:cNvPr id="3" name="TextBox 2">
            <a:extLst>
              <a:ext uri="{FF2B5EF4-FFF2-40B4-BE49-F238E27FC236}">
                <a16:creationId xmlns:a16="http://schemas.microsoft.com/office/drawing/2014/main" id="{FE06539D-9C4C-4AF0-B6F2-2A4C22CE2880}"/>
              </a:ext>
            </a:extLst>
          </p:cNvPr>
          <p:cNvSpPr txBox="1"/>
          <p:nvPr/>
        </p:nvSpPr>
        <p:spPr>
          <a:xfrm>
            <a:off x="762000" y="3957424"/>
            <a:ext cx="8153400" cy="830997"/>
          </a:xfrm>
          <a:prstGeom prst="rect">
            <a:avLst/>
          </a:prstGeom>
          <a:noFill/>
        </p:spPr>
        <p:txBody>
          <a:bodyPr wrap="square" rtlCol="0">
            <a:spAutoFit/>
          </a:bodyPr>
          <a:lstStyle/>
          <a:p>
            <a:pPr algn="r"/>
            <a:r>
              <a:rPr lang="en-US" sz="2400" dirty="0">
                <a:latin typeface="Calibri" panose="020F0502020204030204" pitchFamily="34" charset="0"/>
                <a:cs typeface="Calibri" panose="020F0502020204030204" pitchFamily="34" charset="0"/>
              </a:rPr>
              <a:t>An overview</a:t>
            </a:r>
          </a:p>
          <a:p>
            <a:pPr algn="r"/>
            <a:r>
              <a:rPr lang="en-US" sz="2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260136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0"/>
            <a:ext cx="8153399" cy="1143000"/>
          </a:xfrm>
          <a:ln>
            <a:noFill/>
          </a:ln>
        </p:spPr>
        <p:txBody>
          <a:bodyPr>
            <a:normAutofit/>
          </a:bodyPr>
          <a:lstStyle/>
          <a:p>
            <a:pPr algn="r"/>
            <a:r>
              <a:rPr lang="en-US" sz="3600" b="1" i="1" dirty="0">
                <a:ea typeface="Tahoma" pitchFamily="34" charset="0"/>
              </a:rPr>
              <a:t>An illustrative example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410856"/>
            <a:ext cx="7848600" cy="206542"/>
          </a:xfrm>
          <a:prstGeom prst="rect">
            <a:avLst/>
          </a:prstGeom>
        </p:spPr>
      </p:pic>
      <p:sp>
        <p:nvSpPr>
          <p:cNvPr id="5" name="Slide Number Placeholder 4"/>
          <p:cNvSpPr>
            <a:spLocks noGrp="1"/>
          </p:cNvSpPr>
          <p:nvPr>
            <p:ph type="sldNum" sz="quarter" idx="12"/>
          </p:nvPr>
        </p:nvSpPr>
        <p:spPr/>
        <p:txBody>
          <a:bodyPr/>
          <a:lstStyle/>
          <a:p>
            <a:fld id="{4556B232-9F89-4083-B3BB-DDC8E5903F80}" type="slidenum">
              <a:rPr lang="en-US" sz="1400" smtClean="0"/>
              <a:t>5</a:t>
            </a:fld>
            <a:endParaRPr lang="en-US" sz="1400" dirty="0"/>
          </a:p>
        </p:txBody>
      </p:sp>
    </p:spTree>
    <p:extLst>
      <p:ext uri="{BB962C8B-B14F-4D97-AF65-F5344CB8AC3E}">
        <p14:creationId xmlns:p14="http://schemas.microsoft.com/office/powerpoint/2010/main" val="26669830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1913853"/>
            <a:ext cx="9111936" cy="1336360"/>
            <a:chOff x="32064" y="4923881"/>
            <a:chExt cx="9111936" cy="1336360"/>
          </a:xfrm>
        </p:grpSpPr>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4923881"/>
              <a:ext cx="1857426" cy="1273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5587" y="4948710"/>
              <a:ext cx="1748413" cy="1249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64" y="4948710"/>
              <a:ext cx="1644393" cy="1223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3220" y="4923881"/>
              <a:ext cx="1806892" cy="1274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4929792"/>
              <a:ext cx="1656184" cy="1330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TextBox 9"/>
          <p:cNvSpPr txBox="1"/>
          <p:nvPr/>
        </p:nvSpPr>
        <p:spPr>
          <a:xfrm>
            <a:off x="0" y="1523948"/>
            <a:ext cx="9096660" cy="338554"/>
          </a:xfrm>
          <a:prstGeom prst="rect">
            <a:avLst/>
          </a:prstGeom>
          <a:noFill/>
        </p:spPr>
        <p:txBody>
          <a:bodyPr wrap="square" rtlCol="0">
            <a:spAutoFit/>
          </a:bodyPr>
          <a:lstStyle/>
          <a:p>
            <a:pPr algn="ctr"/>
            <a:r>
              <a:rPr lang="en-AU" sz="1600" b="1" dirty="0">
                <a:solidFill>
                  <a:srgbClr val="0000FF"/>
                </a:solidFill>
              </a:rPr>
              <a:t>5000 years of history, </a:t>
            </a:r>
            <a:r>
              <a:rPr lang="en-AU" sz="1600" b="1" dirty="0">
                <a:solidFill>
                  <a:srgbClr val="0070C0"/>
                </a:solidFill>
              </a:rPr>
              <a:t>2000BC vs 2000 AC,</a:t>
            </a:r>
            <a:r>
              <a:rPr lang="en-AU" sz="1600" b="1" dirty="0">
                <a:solidFill>
                  <a:srgbClr val="0000FF"/>
                </a:solidFill>
              </a:rPr>
              <a:t> Powered by Technology</a:t>
            </a:r>
          </a:p>
        </p:txBody>
      </p:sp>
      <p:pic>
        <p:nvPicPr>
          <p:cNvPr id="2150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15" y="1913853"/>
            <a:ext cx="1626046" cy="1248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Connector 10"/>
          <p:cNvCxnSpPr>
            <a:cxnSpLocks/>
          </p:cNvCxnSpPr>
          <p:nvPr/>
        </p:nvCxnSpPr>
        <p:spPr>
          <a:xfrm flipV="1">
            <a:off x="179512" y="4361664"/>
            <a:ext cx="8579773" cy="3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a:off x="255628" y="5085184"/>
            <a:ext cx="850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255629" y="5733256"/>
            <a:ext cx="85036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24000" y="4073632"/>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891524" y="3924430"/>
            <a:ext cx="1867761" cy="369332"/>
          </a:xfrm>
          <a:prstGeom prst="rect">
            <a:avLst/>
          </a:prstGeom>
          <a:noFill/>
        </p:spPr>
        <p:txBody>
          <a:bodyPr wrap="square" rtlCol="0">
            <a:spAutoFit/>
          </a:bodyPr>
          <a:lstStyle/>
          <a:p>
            <a:r>
              <a:rPr lang="en-GB" dirty="0"/>
              <a:t>18c        1:99</a:t>
            </a:r>
            <a:endParaRPr lang="en-AU" dirty="0"/>
          </a:p>
        </p:txBody>
      </p:sp>
      <p:sp>
        <p:nvSpPr>
          <p:cNvPr id="21" name="TextBox 20"/>
          <p:cNvSpPr txBox="1"/>
          <p:nvPr/>
        </p:nvSpPr>
        <p:spPr>
          <a:xfrm>
            <a:off x="228600" y="3523326"/>
            <a:ext cx="8610599" cy="276999"/>
          </a:xfrm>
          <a:prstGeom prst="rect">
            <a:avLst/>
          </a:prstGeom>
          <a:solidFill>
            <a:schemeClr val="bg1">
              <a:lumMod val="75000"/>
            </a:schemeClr>
          </a:solidFill>
        </p:spPr>
        <p:txBody>
          <a:bodyPr wrap="square" rtlCol="0">
            <a:spAutoFit/>
          </a:bodyPr>
          <a:lstStyle/>
          <a:p>
            <a:r>
              <a:rPr lang="en-GB" sz="1200" b="1" dirty="0">
                <a:latin typeface="Arial" panose="020B0604020202020204" pitchFamily="34" charset="0"/>
                <a:cs typeface="Arial" panose="020B0604020202020204" pitchFamily="34" charset="0"/>
              </a:rPr>
              <a:t>Front-line officer                                        Logisticians                                                              Centaury         Ratio </a:t>
            </a:r>
            <a:endParaRPr lang="en-AU" sz="1200" b="1" dirty="0">
              <a:latin typeface="Arial" panose="020B0604020202020204" pitchFamily="34" charset="0"/>
              <a:cs typeface="Arial" panose="020B0604020202020204" pitchFamily="34" charset="0"/>
            </a:endParaRPr>
          </a:p>
        </p:txBody>
      </p:sp>
      <p:sp>
        <p:nvSpPr>
          <p:cNvPr id="25" name="TextBox 24"/>
          <p:cNvSpPr txBox="1"/>
          <p:nvPr/>
        </p:nvSpPr>
        <p:spPr>
          <a:xfrm>
            <a:off x="2971800" y="4012243"/>
            <a:ext cx="1622933" cy="307777"/>
          </a:xfrm>
          <a:prstGeom prst="rect">
            <a:avLst/>
          </a:prstGeom>
          <a:noFill/>
        </p:spPr>
        <p:txBody>
          <a:bodyPr wrap="square" rtlCol="0">
            <a:spAutoFit/>
          </a:bodyPr>
          <a:lstStyle/>
          <a:p>
            <a:pPr algn="ctr"/>
            <a:r>
              <a:rPr lang="en-GB" sz="1400" dirty="0"/>
              <a:t>99 Logisticians</a:t>
            </a:r>
            <a:endParaRPr lang="en-AU" sz="1400" dirty="0"/>
          </a:p>
        </p:txBody>
      </p:sp>
      <p:sp>
        <p:nvSpPr>
          <p:cNvPr id="27" name="TextBox 26"/>
          <p:cNvSpPr txBox="1"/>
          <p:nvPr/>
        </p:nvSpPr>
        <p:spPr>
          <a:xfrm>
            <a:off x="6891524" y="4350443"/>
            <a:ext cx="1867761" cy="369332"/>
          </a:xfrm>
          <a:prstGeom prst="rect">
            <a:avLst/>
          </a:prstGeom>
          <a:noFill/>
        </p:spPr>
        <p:txBody>
          <a:bodyPr wrap="square" rtlCol="0">
            <a:spAutoFit/>
          </a:bodyPr>
          <a:lstStyle/>
          <a:p>
            <a:r>
              <a:rPr lang="en-GB" dirty="0"/>
              <a:t>19c       1:50+tech</a:t>
            </a:r>
            <a:endParaRPr lang="en-AU" dirty="0"/>
          </a:p>
        </p:txBody>
      </p:sp>
      <p:cxnSp>
        <p:nvCxnSpPr>
          <p:cNvPr id="23" name="Straight Connector 22"/>
          <p:cNvCxnSpPr/>
          <p:nvPr/>
        </p:nvCxnSpPr>
        <p:spPr>
          <a:xfrm>
            <a:off x="1524000" y="4797152"/>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55630" y="4612486"/>
            <a:ext cx="824130" cy="369332"/>
          </a:xfrm>
          <a:prstGeom prst="rect">
            <a:avLst/>
          </a:prstGeom>
          <a:noFill/>
        </p:spPr>
        <p:txBody>
          <a:bodyPr wrap="square" rtlCol="0">
            <a:spAutoFit/>
          </a:bodyPr>
          <a:lstStyle/>
          <a:p>
            <a:pPr algn="ctr"/>
            <a:r>
              <a:rPr lang="en-GB" dirty="0"/>
              <a:t>1</a:t>
            </a:r>
            <a:endParaRPr lang="en-AU" dirty="0"/>
          </a:p>
        </p:txBody>
      </p:sp>
      <p:sp>
        <p:nvSpPr>
          <p:cNvPr id="33" name="TextBox 32"/>
          <p:cNvSpPr txBox="1"/>
          <p:nvPr/>
        </p:nvSpPr>
        <p:spPr>
          <a:xfrm>
            <a:off x="2438400" y="4679212"/>
            <a:ext cx="2757745" cy="307777"/>
          </a:xfrm>
          <a:prstGeom prst="rect">
            <a:avLst/>
          </a:prstGeom>
          <a:noFill/>
        </p:spPr>
        <p:txBody>
          <a:bodyPr wrap="square" rtlCol="0">
            <a:spAutoFit/>
          </a:bodyPr>
          <a:lstStyle/>
          <a:p>
            <a:pPr algn="ctr"/>
            <a:r>
              <a:rPr lang="en-GB" sz="1400" dirty="0"/>
              <a:t>50 Logisticians and Technologies  </a:t>
            </a:r>
            <a:endParaRPr lang="en-AU" sz="1400" dirty="0"/>
          </a:p>
        </p:txBody>
      </p:sp>
      <p:sp>
        <p:nvSpPr>
          <p:cNvPr id="35" name="TextBox 34"/>
          <p:cNvSpPr txBox="1"/>
          <p:nvPr/>
        </p:nvSpPr>
        <p:spPr>
          <a:xfrm>
            <a:off x="6904168" y="4774810"/>
            <a:ext cx="2207768" cy="369332"/>
          </a:xfrm>
          <a:prstGeom prst="rect">
            <a:avLst/>
          </a:prstGeom>
          <a:noFill/>
        </p:spPr>
        <p:txBody>
          <a:bodyPr wrap="square" rtlCol="0">
            <a:spAutoFit/>
          </a:bodyPr>
          <a:lstStyle/>
          <a:p>
            <a:r>
              <a:rPr lang="en-GB" dirty="0"/>
              <a:t>20c      50:50 </a:t>
            </a:r>
            <a:r>
              <a:rPr lang="en-GB" sz="1400" dirty="0"/>
              <a:t>Civil - Mil</a:t>
            </a:r>
            <a:endParaRPr lang="en-AU" sz="1400" dirty="0"/>
          </a:p>
        </p:txBody>
      </p:sp>
      <p:sp>
        <p:nvSpPr>
          <p:cNvPr id="36" name="TextBox 35"/>
          <p:cNvSpPr txBox="1"/>
          <p:nvPr/>
        </p:nvSpPr>
        <p:spPr>
          <a:xfrm>
            <a:off x="186204" y="5342466"/>
            <a:ext cx="931995" cy="369332"/>
          </a:xfrm>
          <a:prstGeom prst="rect">
            <a:avLst/>
          </a:prstGeom>
          <a:noFill/>
        </p:spPr>
        <p:txBody>
          <a:bodyPr wrap="square" rtlCol="0">
            <a:spAutoFit/>
          </a:bodyPr>
          <a:lstStyle/>
          <a:p>
            <a:pPr algn="ctr"/>
            <a:r>
              <a:rPr lang="en-GB" dirty="0"/>
              <a:t>0</a:t>
            </a:r>
            <a:endParaRPr lang="en-AU" dirty="0"/>
          </a:p>
        </p:txBody>
      </p:sp>
      <p:sp>
        <p:nvSpPr>
          <p:cNvPr id="37" name="TextBox 36"/>
          <p:cNvSpPr txBox="1"/>
          <p:nvPr/>
        </p:nvSpPr>
        <p:spPr>
          <a:xfrm>
            <a:off x="1460699" y="5370444"/>
            <a:ext cx="4815333" cy="307777"/>
          </a:xfrm>
          <a:prstGeom prst="rect">
            <a:avLst/>
          </a:prstGeom>
          <a:noFill/>
        </p:spPr>
        <p:txBody>
          <a:bodyPr wrap="square" rtlCol="0">
            <a:spAutoFit/>
          </a:bodyPr>
          <a:lstStyle/>
          <a:p>
            <a:pPr algn="ctr"/>
            <a:r>
              <a:rPr lang="en-GB" sz="1400" dirty="0"/>
              <a:t>Tech – Cyber Physical Systems</a:t>
            </a:r>
            <a:endParaRPr lang="en-AU" sz="1400" dirty="0"/>
          </a:p>
        </p:txBody>
      </p:sp>
      <p:cxnSp>
        <p:nvCxnSpPr>
          <p:cNvPr id="38" name="Straight Connector 37"/>
          <p:cNvCxnSpPr/>
          <p:nvPr/>
        </p:nvCxnSpPr>
        <p:spPr>
          <a:xfrm>
            <a:off x="1522904" y="5445224"/>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21505" name="TextBox 21504"/>
          <p:cNvSpPr txBox="1"/>
          <p:nvPr/>
        </p:nvSpPr>
        <p:spPr>
          <a:xfrm>
            <a:off x="2584638" y="6252952"/>
            <a:ext cx="4473269" cy="369332"/>
          </a:xfrm>
          <a:prstGeom prst="rect">
            <a:avLst/>
          </a:prstGeom>
          <a:noFill/>
        </p:spPr>
        <p:txBody>
          <a:bodyPr wrap="square" rtlCol="0">
            <a:spAutoFit/>
          </a:bodyPr>
          <a:lstStyle/>
          <a:p>
            <a:r>
              <a:rPr lang="en-GB" dirty="0"/>
              <a:t>Powered by ICT and Engineering</a:t>
            </a:r>
            <a:endParaRPr lang="en-AU" dirty="0"/>
          </a:p>
        </p:txBody>
      </p:sp>
      <p:sp>
        <p:nvSpPr>
          <p:cNvPr id="3" name="TextBox 2">
            <a:extLst>
              <a:ext uri="{FF2B5EF4-FFF2-40B4-BE49-F238E27FC236}">
                <a16:creationId xmlns:a16="http://schemas.microsoft.com/office/drawing/2014/main" id="{B960D5E2-3580-43AD-A853-7D839B536B65}"/>
              </a:ext>
            </a:extLst>
          </p:cNvPr>
          <p:cNvSpPr txBox="1"/>
          <p:nvPr/>
        </p:nvSpPr>
        <p:spPr>
          <a:xfrm>
            <a:off x="255387" y="3978077"/>
            <a:ext cx="824130" cy="369332"/>
          </a:xfrm>
          <a:prstGeom prst="rect">
            <a:avLst/>
          </a:prstGeom>
          <a:noFill/>
        </p:spPr>
        <p:txBody>
          <a:bodyPr wrap="square" rtlCol="0">
            <a:spAutoFit/>
          </a:bodyPr>
          <a:lstStyle/>
          <a:p>
            <a:pPr algn="ctr"/>
            <a:r>
              <a:rPr lang="en-GB" dirty="0"/>
              <a:t>1</a:t>
            </a:r>
            <a:endParaRPr lang="en-AU" dirty="0"/>
          </a:p>
        </p:txBody>
      </p:sp>
      <p:sp>
        <p:nvSpPr>
          <p:cNvPr id="12" name="TextBox 11">
            <a:extLst>
              <a:ext uri="{FF2B5EF4-FFF2-40B4-BE49-F238E27FC236}">
                <a16:creationId xmlns:a16="http://schemas.microsoft.com/office/drawing/2014/main" id="{AD3B6F06-3132-4112-ACA6-19BFA8EE81EB}"/>
              </a:ext>
            </a:extLst>
          </p:cNvPr>
          <p:cNvSpPr txBox="1"/>
          <p:nvPr/>
        </p:nvSpPr>
        <p:spPr>
          <a:xfrm>
            <a:off x="6925431" y="5434308"/>
            <a:ext cx="2220097" cy="369332"/>
          </a:xfrm>
          <a:prstGeom prst="rect">
            <a:avLst/>
          </a:prstGeom>
          <a:noFill/>
        </p:spPr>
        <p:txBody>
          <a:bodyPr wrap="square" rtlCol="0">
            <a:spAutoFit/>
          </a:bodyPr>
          <a:lstStyle/>
          <a:p>
            <a:r>
              <a:rPr lang="en-GB" dirty="0"/>
              <a:t>21c      0 + Robots</a:t>
            </a:r>
            <a:endParaRPr lang="en-AU" sz="1400" dirty="0"/>
          </a:p>
        </p:txBody>
      </p:sp>
      <p:sp>
        <p:nvSpPr>
          <p:cNvPr id="40" name="Title 1">
            <a:extLst>
              <a:ext uri="{FF2B5EF4-FFF2-40B4-BE49-F238E27FC236}">
                <a16:creationId xmlns:a16="http://schemas.microsoft.com/office/drawing/2014/main" id="{418854F1-376B-4837-879D-6655E5445B8A}"/>
              </a:ext>
            </a:extLst>
          </p:cNvPr>
          <p:cNvSpPr>
            <a:spLocks noGrp="1"/>
          </p:cNvSpPr>
          <p:nvPr>
            <p:ph type="title"/>
          </p:nvPr>
        </p:nvSpPr>
        <p:spPr>
          <a:xfrm>
            <a:off x="228600" y="546652"/>
            <a:ext cx="8690112" cy="778087"/>
          </a:xfrm>
        </p:spPr>
        <p:txBody>
          <a:bodyPr>
            <a:normAutofit/>
          </a:bodyPr>
          <a:lstStyle/>
          <a:p>
            <a:r>
              <a:rPr lang="en-GB" sz="3600" b="1" dirty="0"/>
              <a:t>Defence Logistics Modernization</a:t>
            </a:r>
            <a:endParaRPr lang="en-AU" sz="3600" b="1" dirty="0"/>
          </a:p>
        </p:txBody>
      </p:sp>
    </p:spTree>
    <p:extLst>
      <p:ext uri="{BB962C8B-B14F-4D97-AF65-F5344CB8AC3E}">
        <p14:creationId xmlns:p14="http://schemas.microsoft.com/office/powerpoint/2010/main" val="342453524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546652"/>
            <a:ext cx="8690112" cy="672548"/>
          </a:xfrm>
        </p:spPr>
        <p:txBody>
          <a:bodyPr>
            <a:normAutofit/>
          </a:bodyPr>
          <a:lstStyle/>
          <a:p>
            <a:pPr eaLnBrk="1" hangingPunct="1"/>
            <a:r>
              <a:rPr lang="en-AU" sz="3600" b="1" dirty="0"/>
              <a:t>Conclusion</a:t>
            </a:r>
          </a:p>
        </p:txBody>
      </p:sp>
      <p:sp>
        <p:nvSpPr>
          <p:cNvPr id="3" name="Content Placeholder 2"/>
          <p:cNvSpPr>
            <a:spLocks noGrp="1"/>
          </p:cNvSpPr>
          <p:nvPr>
            <p:ph idx="1"/>
          </p:nvPr>
        </p:nvSpPr>
        <p:spPr>
          <a:xfrm>
            <a:off x="228600" y="1981200"/>
            <a:ext cx="8690112" cy="3168352"/>
          </a:xfrm>
        </p:spPr>
        <p:txBody>
          <a:bodyPr rtlCol="0">
            <a:noAutofit/>
          </a:bodyPr>
          <a:lstStyle/>
          <a:p>
            <a:pPr marL="514350" indent="-514350" eaLnBrk="1" fontAlgn="auto" hangingPunct="1">
              <a:spcAft>
                <a:spcPts val="0"/>
              </a:spcAft>
              <a:buFont typeface="+mj-lt"/>
              <a:buAutoNum type="arabicPeriod"/>
              <a:defRPr/>
            </a:pPr>
            <a:r>
              <a:rPr lang="en-GB" sz="2800" b="1" dirty="0"/>
              <a:t>Issues and Question with data</a:t>
            </a:r>
            <a:endParaRPr lang="en-AU" sz="2800" b="1" dirty="0"/>
          </a:p>
          <a:p>
            <a:pPr marL="514350" indent="-514350" eaLnBrk="1" fontAlgn="auto" hangingPunct="1">
              <a:spcAft>
                <a:spcPts val="0"/>
              </a:spcAft>
              <a:buFont typeface="+mj-lt"/>
              <a:buAutoNum type="arabicPeriod"/>
              <a:defRPr/>
            </a:pPr>
            <a:r>
              <a:rPr lang="en-AU" sz="2800" b="1" dirty="0"/>
              <a:t>50 years of BI </a:t>
            </a:r>
            <a:r>
              <a:rPr lang="en-AU" sz="2800" b="1" dirty="0">
                <a:solidFill>
                  <a:schemeClr val="bg2">
                    <a:lumMod val="50000"/>
                  </a:schemeClr>
                </a:solidFill>
              </a:rPr>
              <a:t>– Where we are at</a:t>
            </a:r>
          </a:p>
          <a:p>
            <a:pPr marL="514350" indent="-514350" eaLnBrk="1" fontAlgn="auto" hangingPunct="1">
              <a:spcAft>
                <a:spcPts val="0"/>
              </a:spcAft>
              <a:buFont typeface="+mj-lt"/>
              <a:buAutoNum type="arabicPeriod"/>
              <a:defRPr/>
            </a:pPr>
            <a:r>
              <a:rPr lang="en-GB" sz="2800" b="1" dirty="0"/>
              <a:t>Logistics </a:t>
            </a:r>
            <a:r>
              <a:rPr lang="en-AU" sz="2800" b="1" dirty="0">
                <a:solidFill>
                  <a:schemeClr val="bg2">
                    <a:lumMod val="50000"/>
                  </a:schemeClr>
                </a:solidFill>
              </a:rPr>
              <a:t>– Where we are going </a:t>
            </a:r>
          </a:p>
          <a:p>
            <a:pPr marL="914400" lvl="1" indent="-514350" eaLnBrk="1" fontAlgn="auto" hangingPunct="1">
              <a:spcAft>
                <a:spcPts val="0"/>
              </a:spcAft>
              <a:buFont typeface="Arial" pitchFamily="34" charset="0"/>
              <a:buNone/>
              <a:defRPr/>
            </a:pPr>
            <a:endParaRPr lang="en-AU" dirty="0">
              <a:solidFill>
                <a:schemeClr val="accent3">
                  <a:lumMod val="50000"/>
                </a:schemeClr>
              </a:solidFill>
            </a:endParaRPr>
          </a:p>
        </p:txBody>
      </p:sp>
      <p:sp>
        <p:nvSpPr>
          <p:cNvPr id="4" name="Slide Number Placeholder 3"/>
          <p:cNvSpPr>
            <a:spLocks noGrp="1"/>
          </p:cNvSpPr>
          <p:nvPr>
            <p:ph type="sldNum" sz="quarter" idx="10"/>
          </p:nvPr>
        </p:nvSpPr>
        <p:spPr/>
        <p:txBody>
          <a:bodyPr/>
          <a:lstStyle/>
          <a:p>
            <a:pPr>
              <a:defRPr/>
            </a:pPr>
            <a:fld id="{9457BC35-0112-4DB5-8FCA-BD6217E8A452}" type="slidenum">
              <a:rPr lang="en-AU"/>
              <a:pPr>
                <a:defRPr/>
              </a:pPr>
              <a:t>51</a:t>
            </a:fld>
            <a:endParaRPr lang="en-AU" dirty="0"/>
          </a:p>
        </p:txBody>
      </p:sp>
    </p:spTree>
    <p:extLst>
      <p:ext uri="{BB962C8B-B14F-4D97-AF65-F5344CB8AC3E}">
        <p14:creationId xmlns:p14="http://schemas.microsoft.com/office/powerpoint/2010/main" val="179173048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90112" cy="1066800"/>
          </a:xfrm>
          <a:ln>
            <a:solidFill>
              <a:srgbClr val="008200"/>
            </a:solidFill>
          </a:ln>
        </p:spPr>
        <p:txBody>
          <a:bodyPr>
            <a:normAutofit/>
          </a:bodyPr>
          <a:lstStyle/>
          <a:p>
            <a:r>
              <a:rPr lang="en-US" sz="3600" b="1" dirty="0"/>
              <a:t>Personal Tax Return</a:t>
            </a:r>
          </a:p>
        </p:txBody>
      </p:sp>
      <p:sp>
        <p:nvSpPr>
          <p:cNvPr id="3" name="Content Placeholder 2"/>
          <p:cNvSpPr>
            <a:spLocks noGrp="1"/>
          </p:cNvSpPr>
          <p:nvPr>
            <p:ph idx="4294967295"/>
          </p:nvPr>
        </p:nvSpPr>
        <p:spPr>
          <a:xfrm>
            <a:off x="228600" y="1865244"/>
            <a:ext cx="8690112" cy="4687956"/>
          </a:xfrm>
          <a:prstGeom prst="rect">
            <a:avLst/>
          </a:prstGeom>
          <a:ln>
            <a:solidFill>
              <a:srgbClr val="008200"/>
            </a:solidFill>
          </a:ln>
        </p:spPr>
        <p:txBody>
          <a:bodyPr/>
          <a:lstStyle/>
          <a:p>
            <a:pPr>
              <a:lnSpc>
                <a:spcPct val="100000"/>
              </a:lnSpc>
              <a:spcBef>
                <a:spcPts val="0"/>
              </a:spcBef>
              <a:spcAft>
                <a:spcPts val="0"/>
              </a:spcAft>
            </a:pPr>
            <a:r>
              <a:rPr lang="en-US" sz="2000" b="1" dirty="0"/>
              <a:t>Issue: </a:t>
            </a:r>
            <a:r>
              <a:rPr lang="en-US" sz="2000" dirty="0"/>
              <a:t>I am paying too much tax, $40k in FY 2020 </a:t>
            </a:r>
            <a:r>
              <a:rPr lang="en-US" sz="1200" dirty="0"/>
              <a:t>(FY: final year 2019-2020).</a:t>
            </a:r>
          </a:p>
          <a:p>
            <a:pPr>
              <a:lnSpc>
                <a:spcPct val="100000"/>
              </a:lnSpc>
              <a:spcBef>
                <a:spcPts val="0"/>
              </a:spcBef>
              <a:spcAft>
                <a:spcPts val="0"/>
              </a:spcAft>
            </a:pPr>
            <a:r>
              <a:rPr lang="en-US" sz="2000" b="1" dirty="0"/>
              <a:t>Question: </a:t>
            </a:r>
            <a:r>
              <a:rPr lang="en-US" sz="2000" dirty="0"/>
              <a:t>How can I get deductions from my 2020 Tax Return?</a:t>
            </a:r>
          </a:p>
          <a:p>
            <a:pPr>
              <a:lnSpc>
                <a:spcPct val="100000"/>
              </a:lnSpc>
              <a:spcBef>
                <a:spcPts val="0"/>
              </a:spcBef>
              <a:spcAft>
                <a:spcPts val="0"/>
              </a:spcAft>
            </a:pPr>
            <a:r>
              <a:rPr lang="en-US" sz="2000" b="1" dirty="0"/>
              <a:t>The outcome: </a:t>
            </a:r>
            <a:r>
              <a:rPr lang="en-US" sz="2000" dirty="0"/>
              <a:t>A solution/method/tool will allow me to pay less Tax in 2020. </a:t>
            </a:r>
          </a:p>
          <a:p>
            <a:pPr>
              <a:lnSpc>
                <a:spcPct val="100000"/>
              </a:lnSpc>
              <a:spcBef>
                <a:spcPts val="0"/>
              </a:spcBef>
              <a:spcAft>
                <a:spcPts val="0"/>
              </a:spcAft>
            </a:pPr>
            <a:endParaRPr lang="en-US" sz="1600" dirty="0"/>
          </a:p>
          <a:p>
            <a:pPr>
              <a:lnSpc>
                <a:spcPct val="100000"/>
              </a:lnSpc>
              <a:spcBef>
                <a:spcPts val="0"/>
              </a:spcBef>
              <a:spcAft>
                <a:spcPts val="0"/>
              </a:spcAft>
            </a:pPr>
            <a:r>
              <a:rPr lang="en-US" sz="1600" dirty="0"/>
              <a:t>To get the deductions from your income tax, you need to find the data/records/evidence to help claiming the deductions, then you claim them on your 2020 tax return, examples are shown here:</a:t>
            </a:r>
          </a:p>
          <a:p>
            <a:pPr>
              <a:lnSpc>
                <a:spcPct val="100000"/>
              </a:lnSpc>
              <a:spcBef>
                <a:spcPts val="0"/>
              </a:spcBef>
              <a:spcAft>
                <a:spcPts val="0"/>
              </a:spcAft>
            </a:pPr>
            <a:endParaRPr lang="en-US" sz="1600" dirty="0"/>
          </a:p>
          <a:p>
            <a:pPr>
              <a:lnSpc>
                <a:spcPct val="100000"/>
              </a:lnSpc>
              <a:spcBef>
                <a:spcPts val="0"/>
              </a:spcBef>
              <a:spcAft>
                <a:spcPts val="0"/>
              </a:spcAft>
            </a:pPr>
            <a:r>
              <a:rPr lang="en-US" sz="1600" b="1" dirty="0"/>
              <a:t>Your work-related other expenses:</a:t>
            </a:r>
            <a:r>
              <a:rPr lang="en-US" sz="1600" dirty="0"/>
              <a:t> home office expenses, computers, % utility bills, relocation </a:t>
            </a:r>
            <a:r>
              <a:rPr lang="en-US" sz="1600" dirty="0" err="1"/>
              <a:t>etc</a:t>
            </a:r>
            <a:r>
              <a:rPr lang="en-US" sz="1600" dirty="0"/>
              <a:t> </a:t>
            </a:r>
            <a:r>
              <a:rPr lang="en-US" sz="2000" b="1" dirty="0"/>
              <a:t>-</a:t>
            </a:r>
            <a:r>
              <a:rPr lang="en-US" sz="1600" b="1" dirty="0"/>
              <a:t>$20k</a:t>
            </a:r>
          </a:p>
          <a:p>
            <a:pPr>
              <a:lnSpc>
                <a:spcPct val="100000"/>
              </a:lnSpc>
              <a:spcBef>
                <a:spcPts val="0"/>
              </a:spcBef>
              <a:spcAft>
                <a:spcPts val="0"/>
              </a:spcAft>
            </a:pPr>
            <a:r>
              <a:rPr lang="en-US" sz="1600" b="1" dirty="0"/>
              <a:t>Your work-related travel: </a:t>
            </a:r>
            <a:r>
              <a:rPr lang="en-US" sz="1600" dirty="0"/>
              <a:t>local, domestics, international, based on ATO reasonable allowance </a:t>
            </a:r>
            <a:r>
              <a:rPr lang="en-US" sz="2000" b="1" dirty="0"/>
              <a:t>-</a:t>
            </a:r>
            <a:r>
              <a:rPr lang="en-US" sz="1600" b="1" dirty="0"/>
              <a:t>$20k</a:t>
            </a:r>
            <a:endParaRPr lang="en-US" sz="1600" dirty="0"/>
          </a:p>
          <a:p>
            <a:pPr>
              <a:lnSpc>
                <a:spcPct val="100000"/>
              </a:lnSpc>
              <a:spcBef>
                <a:spcPts val="0"/>
              </a:spcBef>
              <a:spcAft>
                <a:spcPts val="0"/>
              </a:spcAft>
            </a:pPr>
            <a:r>
              <a:rPr lang="en-US" sz="1600" b="1" dirty="0"/>
              <a:t>Your rental properties: </a:t>
            </a:r>
            <a:r>
              <a:rPr lang="en-US" sz="1600" dirty="0"/>
              <a:t>interests, repairs, agent fees, Income loss </a:t>
            </a:r>
            <a:r>
              <a:rPr lang="en-US" sz="1600" dirty="0" err="1"/>
              <a:t>etc</a:t>
            </a:r>
            <a:r>
              <a:rPr lang="en-US" sz="1600" dirty="0"/>
              <a:t> </a:t>
            </a:r>
            <a:r>
              <a:rPr lang="en-US" sz="2000" b="1" dirty="0"/>
              <a:t>-</a:t>
            </a:r>
            <a:r>
              <a:rPr lang="en-US" sz="1600" b="1" dirty="0"/>
              <a:t>$40k </a:t>
            </a:r>
            <a:r>
              <a:rPr lang="en-US" sz="1600" dirty="0"/>
              <a:t>(2+ rental properties)</a:t>
            </a:r>
          </a:p>
          <a:p>
            <a:pPr>
              <a:lnSpc>
                <a:spcPct val="100000"/>
              </a:lnSpc>
              <a:spcBef>
                <a:spcPts val="0"/>
              </a:spcBef>
              <a:spcAft>
                <a:spcPts val="0"/>
              </a:spcAft>
            </a:pPr>
            <a:r>
              <a:rPr lang="en-US" sz="1600" b="1" dirty="0"/>
              <a:t>Your business: </a:t>
            </a:r>
            <a:r>
              <a:rPr lang="en-US" sz="1600" dirty="0"/>
              <a:t>pay staff, insurance, legal, donations, membership, website, rental, workshop </a:t>
            </a:r>
            <a:r>
              <a:rPr lang="en-US" sz="2000" b="1" dirty="0"/>
              <a:t>-</a:t>
            </a:r>
            <a:r>
              <a:rPr lang="en-US" sz="1600" b="1" dirty="0"/>
              <a:t>$20k</a:t>
            </a:r>
            <a:endParaRPr lang="en-US" sz="1600" dirty="0"/>
          </a:p>
          <a:p>
            <a:pPr algn="r">
              <a:lnSpc>
                <a:spcPct val="100000"/>
              </a:lnSpc>
              <a:spcBef>
                <a:spcPts val="0"/>
              </a:spcBef>
              <a:spcAft>
                <a:spcPts val="0"/>
              </a:spcAft>
            </a:pPr>
            <a:r>
              <a:rPr lang="en-US" sz="1600" b="1" dirty="0"/>
              <a:t>Total Taxable income: </a:t>
            </a:r>
            <a:r>
              <a:rPr lang="en-US" b="1" dirty="0"/>
              <a:t>-</a:t>
            </a:r>
            <a:r>
              <a:rPr lang="en-US" sz="1600" b="1" dirty="0"/>
              <a:t>$100k</a:t>
            </a:r>
          </a:p>
          <a:p>
            <a:pPr>
              <a:lnSpc>
                <a:spcPct val="100000"/>
              </a:lnSpc>
              <a:spcBef>
                <a:spcPts val="0"/>
              </a:spcBef>
              <a:spcAft>
                <a:spcPts val="0"/>
              </a:spcAft>
            </a:pPr>
            <a:endParaRPr lang="en-US" sz="1600" dirty="0"/>
          </a:p>
          <a:p>
            <a:pPr>
              <a:lnSpc>
                <a:spcPct val="100000"/>
              </a:lnSpc>
              <a:spcBef>
                <a:spcPts val="0"/>
              </a:spcBef>
              <a:spcAft>
                <a:spcPts val="0"/>
              </a:spcAft>
            </a:pPr>
            <a:r>
              <a:rPr lang="en-US" sz="1600" dirty="0"/>
              <a:t>Tax paid/deducted by your employer on your income is $40k (PAYG). </a:t>
            </a:r>
          </a:p>
          <a:p>
            <a:pPr>
              <a:lnSpc>
                <a:spcPct val="100000"/>
              </a:lnSpc>
              <a:spcBef>
                <a:spcPts val="0"/>
              </a:spcBef>
              <a:spcAft>
                <a:spcPts val="0"/>
              </a:spcAft>
            </a:pPr>
            <a:r>
              <a:rPr lang="en-US" sz="1600" dirty="0"/>
              <a:t>After you lodged your tax return, Tax on your taxable income is less $5k.</a:t>
            </a:r>
          </a:p>
          <a:p>
            <a:pPr>
              <a:lnSpc>
                <a:spcPct val="100000"/>
              </a:lnSpc>
              <a:spcBef>
                <a:spcPts val="0"/>
              </a:spcBef>
              <a:spcAft>
                <a:spcPts val="0"/>
              </a:spcAft>
            </a:pPr>
            <a:r>
              <a:rPr lang="en-US" sz="1600" dirty="0"/>
              <a:t>The result of the Tax refund is you get extra $35k. What a life!    </a:t>
            </a:r>
          </a:p>
          <a:p>
            <a:pPr>
              <a:lnSpc>
                <a:spcPct val="100000"/>
              </a:lnSpc>
              <a:spcBef>
                <a:spcPts val="0"/>
              </a:spcBef>
              <a:spcAft>
                <a:spcPts val="0"/>
              </a:spcAft>
            </a:pPr>
            <a:endParaRPr lang="en-US" sz="1600" dirty="0"/>
          </a:p>
          <a:p>
            <a:pPr>
              <a:lnSpc>
                <a:spcPct val="100000"/>
              </a:lnSpc>
              <a:spcBef>
                <a:spcPts val="0"/>
              </a:spcBef>
              <a:spcAft>
                <a:spcPts val="0"/>
              </a:spcAft>
            </a:pPr>
            <a:r>
              <a:rPr lang="en-US" sz="1600" dirty="0"/>
              <a:t> </a:t>
            </a:r>
          </a:p>
          <a:p>
            <a:pPr>
              <a:lnSpc>
                <a:spcPct val="100000"/>
              </a:lnSpc>
            </a:pPr>
            <a:endParaRPr lang="en-US" sz="1050" i="1" dirty="0"/>
          </a:p>
          <a:p>
            <a:pPr marL="342900" indent="-342900">
              <a:lnSpc>
                <a:spcPct val="100000"/>
              </a:lnSpc>
              <a:buFont typeface="Arial" panose="020B0604020202020204" pitchFamily="34" charset="0"/>
              <a:buChar char="•"/>
            </a:pPr>
            <a:endParaRPr lang="en-US" sz="2200" i="1" dirty="0"/>
          </a:p>
        </p:txBody>
      </p:sp>
      <p:sp>
        <p:nvSpPr>
          <p:cNvPr id="5" name="Slide Number Placeholder 4"/>
          <p:cNvSpPr>
            <a:spLocks noGrp="1"/>
          </p:cNvSpPr>
          <p:nvPr>
            <p:ph type="sldNum" sz="quarter" idx="12"/>
          </p:nvPr>
        </p:nvSpPr>
        <p:spPr/>
        <p:txBody>
          <a:bodyPr/>
          <a:lstStyle/>
          <a:p>
            <a:fld id="{4556B232-9F89-4083-B3BB-DDC8E5903F80}" type="slidenum">
              <a:rPr lang="en-US" smtClean="0"/>
              <a:t>6</a:t>
            </a:fld>
            <a:endParaRPr lang="en-US" dirty="0"/>
          </a:p>
        </p:txBody>
      </p:sp>
      <p:sp>
        <p:nvSpPr>
          <p:cNvPr id="6" name="Speech Bubble: Rectangle with Corners Rounded 5">
            <a:extLst>
              <a:ext uri="{FF2B5EF4-FFF2-40B4-BE49-F238E27FC236}">
                <a16:creationId xmlns:a16="http://schemas.microsoft.com/office/drawing/2014/main" id="{E7B312C7-B583-403F-BC20-1A53F2D71F17}"/>
              </a:ext>
            </a:extLst>
          </p:cNvPr>
          <p:cNvSpPr/>
          <p:nvPr/>
        </p:nvSpPr>
        <p:spPr>
          <a:xfrm>
            <a:off x="6781800" y="6019800"/>
            <a:ext cx="1752600" cy="623124"/>
          </a:xfrm>
          <a:prstGeom prst="wedgeRoundRectCallout">
            <a:avLst>
              <a:gd name="adj1" fmla="val 35027"/>
              <a:gd name="adj2" fmla="val -130583"/>
              <a:gd name="adj3" fmla="val 16667"/>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1400" dirty="0">
                <a:solidFill>
                  <a:srgbClr val="FF0000"/>
                </a:solidFill>
                <a:latin typeface="Calibri" panose="020F0502020204030204" pitchFamily="34" charset="0"/>
                <a:cs typeface="Calibri" panose="020F0502020204030204" pitchFamily="34" charset="0"/>
              </a:rPr>
              <a:t>minus 100k or say reduced by $100k</a:t>
            </a:r>
          </a:p>
        </p:txBody>
      </p:sp>
    </p:spTree>
    <p:extLst>
      <p:ext uri="{BB962C8B-B14F-4D97-AF65-F5344CB8AC3E}">
        <p14:creationId xmlns:p14="http://schemas.microsoft.com/office/powerpoint/2010/main" val="202898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33319"/>
            <a:ext cx="8686800" cy="1066800"/>
          </a:xfrm>
          <a:ln>
            <a:solidFill>
              <a:srgbClr val="008200"/>
            </a:solidFill>
          </a:ln>
        </p:spPr>
        <p:txBody>
          <a:bodyPr>
            <a:normAutofit fontScale="90000"/>
          </a:bodyPr>
          <a:lstStyle/>
          <a:p>
            <a:r>
              <a:rPr lang="en-US" sz="3600" b="1" dirty="0"/>
              <a:t>Can’t find data for big questions?</a:t>
            </a:r>
            <a:br>
              <a:rPr lang="en-US" sz="3600" b="1" dirty="0"/>
            </a:br>
            <a:r>
              <a:rPr lang="en-US" sz="3100" b="1" i="1" dirty="0">
                <a:solidFill>
                  <a:srgbClr val="0070C0"/>
                </a:solidFill>
              </a:rPr>
              <a:t>Break big questions to smaller questions</a:t>
            </a:r>
          </a:p>
        </p:txBody>
      </p:sp>
      <p:sp>
        <p:nvSpPr>
          <p:cNvPr id="3" name="Content Placeholder 2"/>
          <p:cNvSpPr>
            <a:spLocks noGrp="1"/>
          </p:cNvSpPr>
          <p:nvPr>
            <p:ph idx="4294967295"/>
          </p:nvPr>
        </p:nvSpPr>
        <p:spPr>
          <a:xfrm>
            <a:off x="228600" y="1865244"/>
            <a:ext cx="8686800" cy="4992756"/>
          </a:xfrm>
          <a:prstGeom prst="rect">
            <a:avLst/>
          </a:prstGeom>
          <a:ln>
            <a:solidFill>
              <a:srgbClr val="008200"/>
            </a:solidFill>
          </a:ln>
        </p:spPr>
        <p:txBody>
          <a:bodyPr/>
          <a:lstStyle/>
          <a:p>
            <a:pPr>
              <a:lnSpc>
                <a:spcPct val="100000"/>
              </a:lnSpc>
              <a:spcBef>
                <a:spcPts val="0"/>
              </a:spcBef>
              <a:spcAft>
                <a:spcPts val="0"/>
              </a:spcAft>
            </a:pPr>
            <a:r>
              <a:rPr lang="en-US" sz="2400" dirty="0"/>
              <a:t>So, the solution to achieve a good tax return, is to </a:t>
            </a:r>
            <a:r>
              <a:rPr lang="en-US" sz="2400" b="1" dirty="0"/>
              <a:t>find the data and answer your </a:t>
            </a:r>
            <a:r>
              <a:rPr lang="en-US" b="1" dirty="0"/>
              <a:t>question – “How to deduct tax?”</a:t>
            </a:r>
            <a:endParaRPr lang="en-US" dirty="0"/>
          </a:p>
          <a:p>
            <a:pPr>
              <a:lnSpc>
                <a:spcPct val="100000"/>
              </a:lnSpc>
              <a:spcBef>
                <a:spcPts val="0"/>
              </a:spcBef>
              <a:spcAft>
                <a:spcPts val="0"/>
              </a:spcAft>
            </a:pPr>
            <a:endParaRPr lang="en-US" sz="2400" dirty="0"/>
          </a:p>
          <a:p>
            <a:pPr>
              <a:lnSpc>
                <a:spcPct val="100000"/>
              </a:lnSpc>
              <a:spcBef>
                <a:spcPts val="0"/>
              </a:spcBef>
              <a:spcAft>
                <a:spcPts val="0"/>
              </a:spcAft>
            </a:pPr>
            <a:r>
              <a:rPr lang="en-US" dirty="0">
                <a:solidFill>
                  <a:srgbClr val="FF0000"/>
                </a:solidFill>
              </a:rPr>
              <a:t>So, what data can answer this </a:t>
            </a:r>
            <a:r>
              <a:rPr lang="en-US" u="sng" dirty="0">
                <a:solidFill>
                  <a:srgbClr val="FF0000"/>
                </a:solidFill>
              </a:rPr>
              <a:t>big question</a:t>
            </a:r>
            <a:r>
              <a:rPr lang="en-US" dirty="0">
                <a:solidFill>
                  <a:srgbClr val="FF0000"/>
                </a:solidFill>
              </a:rPr>
              <a:t>? You cannot find data for it? </a:t>
            </a:r>
          </a:p>
          <a:p>
            <a:pPr>
              <a:lnSpc>
                <a:spcPct val="100000"/>
              </a:lnSpc>
              <a:spcBef>
                <a:spcPts val="0"/>
              </a:spcBef>
              <a:spcAft>
                <a:spcPts val="0"/>
              </a:spcAft>
            </a:pPr>
            <a:r>
              <a:rPr lang="en-US" b="1" dirty="0">
                <a:solidFill>
                  <a:srgbClr val="477D59"/>
                </a:solidFill>
              </a:rPr>
              <a:t>Break a big question into smaller questions, so you can find the data to answer it!  </a:t>
            </a:r>
          </a:p>
          <a:p>
            <a:pPr>
              <a:lnSpc>
                <a:spcPct val="100000"/>
              </a:lnSpc>
              <a:spcBef>
                <a:spcPts val="0"/>
              </a:spcBef>
              <a:spcAft>
                <a:spcPts val="0"/>
              </a:spcAft>
            </a:pPr>
            <a:r>
              <a:rPr lang="en-US" dirty="0"/>
              <a:t> </a:t>
            </a:r>
            <a:endParaRPr lang="en-US" sz="2400" dirty="0"/>
          </a:p>
          <a:p>
            <a:pPr>
              <a:lnSpc>
                <a:spcPct val="100000"/>
              </a:lnSpc>
              <a:spcBef>
                <a:spcPts val="0"/>
              </a:spcBef>
              <a:spcAft>
                <a:spcPts val="0"/>
              </a:spcAft>
            </a:pPr>
            <a:r>
              <a:rPr lang="en-US" sz="1800" b="1" dirty="0"/>
              <a:t>ATO tax return Form have few boxes that allows you to enter the data to claim the deduction, as shown in the following </a:t>
            </a:r>
            <a:r>
              <a:rPr lang="en-US" sz="1800" dirty="0"/>
              <a:t>(but not limited to the following):</a:t>
            </a:r>
          </a:p>
          <a:p>
            <a:pPr>
              <a:lnSpc>
                <a:spcPct val="100000"/>
              </a:lnSpc>
              <a:spcBef>
                <a:spcPts val="0"/>
              </a:spcBef>
              <a:spcAft>
                <a:spcPts val="0"/>
              </a:spcAft>
            </a:pPr>
            <a:endParaRPr lang="en-US" sz="1800" dirty="0"/>
          </a:p>
          <a:p>
            <a:pPr>
              <a:lnSpc>
                <a:spcPct val="100000"/>
              </a:lnSpc>
              <a:spcBef>
                <a:spcPts val="0"/>
              </a:spcBef>
              <a:spcAft>
                <a:spcPts val="0"/>
              </a:spcAft>
            </a:pPr>
            <a:endParaRPr lang="en-US" sz="1800" b="1" dirty="0"/>
          </a:p>
          <a:p>
            <a:pPr>
              <a:lnSpc>
                <a:spcPct val="100000"/>
              </a:lnSpc>
              <a:spcBef>
                <a:spcPts val="0"/>
              </a:spcBef>
              <a:spcAft>
                <a:spcPts val="0"/>
              </a:spcAft>
            </a:pPr>
            <a:endParaRPr lang="en-US" sz="2400" dirty="0"/>
          </a:p>
          <a:p>
            <a:pPr>
              <a:lnSpc>
                <a:spcPct val="100000"/>
              </a:lnSpc>
            </a:pPr>
            <a:endParaRPr lang="en-US" sz="1050" i="1" dirty="0"/>
          </a:p>
          <a:p>
            <a:pPr marL="342900" indent="-342900">
              <a:lnSpc>
                <a:spcPct val="100000"/>
              </a:lnSpc>
              <a:buFont typeface="Arial" panose="020B0604020202020204" pitchFamily="34" charset="0"/>
              <a:buChar char="•"/>
            </a:pPr>
            <a:endParaRPr lang="en-US" sz="2200" i="1" dirty="0"/>
          </a:p>
        </p:txBody>
      </p:sp>
      <p:sp>
        <p:nvSpPr>
          <p:cNvPr id="5" name="Slide Number Placeholder 4"/>
          <p:cNvSpPr>
            <a:spLocks noGrp="1"/>
          </p:cNvSpPr>
          <p:nvPr>
            <p:ph type="sldNum" sz="quarter" idx="12"/>
          </p:nvPr>
        </p:nvSpPr>
        <p:spPr/>
        <p:txBody>
          <a:bodyPr/>
          <a:lstStyle/>
          <a:p>
            <a:fld id="{4556B232-9F89-4083-B3BB-DDC8E5903F80}" type="slidenum">
              <a:rPr lang="en-US" smtClean="0"/>
              <a:t>7</a:t>
            </a:fld>
            <a:endParaRPr lang="en-US" dirty="0"/>
          </a:p>
        </p:txBody>
      </p:sp>
      <p:pic>
        <p:nvPicPr>
          <p:cNvPr id="4" name="Picture 3">
            <a:extLst>
              <a:ext uri="{FF2B5EF4-FFF2-40B4-BE49-F238E27FC236}">
                <a16:creationId xmlns:a16="http://schemas.microsoft.com/office/drawing/2014/main" id="{986B64CD-8629-498D-BA1A-23E1F70910AE}"/>
              </a:ext>
            </a:extLst>
          </p:cNvPr>
          <p:cNvPicPr>
            <a:picLocks noChangeAspect="1"/>
          </p:cNvPicPr>
          <p:nvPr/>
        </p:nvPicPr>
        <p:blipFill>
          <a:blip r:embed="rId3"/>
          <a:stretch>
            <a:fillRect/>
          </a:stretch>
        </p:blipFill>
        <p:spPr>
          <a:xfrm>
            <a:off x="3352800" y="5398642"/>
            <a:ext cx="4919472" cy="1276795"/>
          </a:xfrm>
          <a:prstGeom prst="rect">
            <a:avLst/>
          </a:prstGeom>
        </p:spPr>
      </p:pic>
      <p:sp>
        <p:nvSpPr>
          <p:cNvPr id="6" name="Speech Bubble: Rectangle with Corners Rounded 5">
            <a:extLst>
              <a:ext uri="{FF2B5EF4-FFF2-40B4-BE49-F238E27FC236}">
                <a16:creationId xmlns:a16="http://schemas.microsoft.com/office/drawing/2014/main" id="{5CD1167B-0A31-40C6-9317-D5B975A11639}"/>
              </a:ext>
            </a:extLst>
          </p:cNvPr>
          <p:cNvSpPr/>
          <p:nvPr/>
        </p:nvSpPr>
        <p:spPr>
          <a:xfrm>
            <a:off x="381000" y="5542915"/>
            <a:ext cx="2313432" cy="949960"/>
          </a:xfrm>
          <a:prstGeom prst="wedgeRoundRectCallout">
            <a:avLst>
              <a:gd name="adj1" fmla="val 68725"/>
              <a:gd name="adj2" fmla="val 10434"/>
              <a:gd name="adj3" fmla="val 16667"/>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1400" dirty="0">
                <a:solidFill>
                  <a:srgbClr val="FF0000"/>
                </a:solidFill>
                <a:latin typeface="Calibri" panose="020F0502020204030204" pitchFamily="34" charset="0"/>
                <a:cs typeface="Calibri" panose="020F0502020204030204" pitchFamily="34" charset="0"/>
              </a:rPr>
              <a:t>These are sub-questions. </a:t>
            </a:r>
          </a:p>
          <a:p>
            <a:pPr algn="ctr"/>
            <a:r>
              <a:rPr lang="en-AU" sz="1400" dirty="0">
                <a:solidFill>
                  <a:srgbClr val="FF0000"/>
                </a:solidFill>
                <a:latin typeface="Calibri" panose="020F0502020204030204" pitchFamily="34" charset="0"/>
                <a:cs typeface="Calibri" panose="020F0502020204030204" pitchFamily="34" charset="0"/>
              </a:rPr>
              <a:t>These are smaller questions and you can find the data to answer them.</a:t>
            </a:r>
          </a:p>
        </p:txBody>
      </p:sp>
      <p:sp>
        <p:nvSpPr>
          <p:cNvPr id="8" name="Oval 7">
            <a:extLst>
              <a:ext uri="{FF2B5EF4-FFF2-40B4-BE49-F238E27FC236}">
                <a16:creationId xmlns:a16="http://schemas.microsoft.com/office/drawing/2014/main" id="{CAAEDDCF-4DF6-4607-B9DB-EF2477FA3180}"/>
              </a:ext>
            </a:extLst>
          </p:cNvPr>
          <p:cNvSpPr/>
          <p:nvPr/>
        </p:nvSpPr>
        <p:spPr>
          <a:xfrm>
            <a:off x="3124200" y="5257800"/>
            <a:ext cx="1752600" cy="1524000"/>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356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48" y="546652"/>
            <a:ext cx="8683752" cy="1066800"/>
          </a:xfrm>
          <a:ln>
            <a:solidFill>
              <a:srgbClr val="008200"/>
            </a:solidFill>
          </a:ln>
        </p:spPr>
        <p:txBody>
          <a:bodyPr>
            <a:normAutofit fontScale="90000"/>
          </a:bodyPr>
          <a:lstStyle/>
          <a:p>
            <a:r>
              <a:rPr lang="en-US" sz="3600" b="1" dirty="0"/>
              <a:t>“What” data, “which” data, “where” is the data </a:t>
            </a:r>
          </a:p>
        </p:txBody>
      </p:sp>
      <p:sp>
        <p:nvSpPr>
          <p:cNvPr id="3" name="Content Placeholder 2"/>
          <p:cNvSpPr>
            <a:spLocks noGrp="1"/>
          </p:cNvSpPr>
          <p:nvPr>
            <p:ph idx="4294967295"/>
          </p:nvPr>
        </p:nvSpPr>
        <p:spPr>
          <a:xfrm>
            <a:off x="231648" y="2133600"/>
            <a:ext cx="8683752" cy="4648200"/>
          </a:xfrm>
          <a:prstGeom prst="rect">
            <a:avLst/>
          </a:prstGeom>
          <a:ln>
            <a:solidFill>
              <a:srgbClr val="008200"/>
            </a:solidFill>
          </a:ln>
        </p:spPr>
        <p:txBody>
          <a:bodyPr/>
          <a:lstStyle/>
          <a:p>
            <a:pPr>
              <a:lnSpc>
                <a:spcPct val="100000"/>
              </a:lnSpc>
              <a:spcBef>
                <a:spcPts val="0"/>
              </a:spcBef>
              <a:spcAft>
                <a:spcPts val="0"/>
              </a:spcAft>
            </a:pPr>
            <a:endParaRPr lang="en-US" b="1" dirty="0"/>
          </a:p>
          <a:p>
            <a:pPr>
              <a:lnSpc>
                <a:spcPct val="100000"/>
              </a:lnSpc>
              <a:spcBef>
                <a:spcPts val="0"/>
              </a:spcBef>
              <a:spcAft>
                <a:spcPts val="0"/>
              </a:spcAft>
            </a:pPr>
            <a:endParaRPr lang="en-US" b="1" dirty="0"/>
          </a:p>
          <a:p>
            <a:pPr>
              <a:lnSpc>
                <a:spcPct val="100000"/>
              </a:lnSpc>
              <a:spcBef>
                <a:spcPts val="0"/>
              </a:spcBef>
              <a:spcAft>
                <a:spcPts val="0"/>
              </a:spcAft>
            </a:pPr>
            <a:endParaRPr lang="en-US" b="1" dirty="0"/>
          </a:p>
          <a:p>
            <a:pPr>
              <a:lnSpc>
                <a:spcPct val="100000"/>
              </a:lnSpc>
              <a:spcBef>
                <a:spcPts val="0"/>
              </a:spcBef>
              <a:spcAft>
                <a:spcPts val="0"/>
              </a:spcAft>
            </a:pPr>
            <a:endParaRPr lang="en-US" b="1" dirty="0"/>
          </a:p>
          <a:p>
            <a:pPr>
              <a:lnSpc>
                <a:spcPct val="100000"/>
              </a:lnSpc>
              <a:spcBef>
                <a:spcPts val="0"/>
              </a:spcBef>
              <a:spcAft>
                <a:spcPts val="0"/>
              </a:spcAft>
            </a:pPr>
            <a:endParaRPr lang="en-US" b="1" dirty="0"/>
          </a:p>
          <a:p>
            <a:pPr>
              <a:lnSpc>
                <a:spcPct val="100000"/>
              </a:lnSpc>
              <a:spcBef>
                <a:spcPts val="0"/>
              </a:spcBef>
              <a:spcAft>
                <a:spcPts val="0"/>
              </a:spcAft>
            </a:pPr>
            <a:endParaRPr lang="en-US" b="1" dirty="0"/>
          </a:p>
          <a:p>
            <a:pPr>
              <a:lnSpc>
                <a:spcPct val="100000"/>
              </a:lnSpc>
              <a:spcBef>
                <a:spcPts val="0"/>
              </a:spcBef>
              <a:spcAft>
                <a:spcPts val="0"/>
              </a:spcAft>
            </a:pPr>
            <a:endParaRPr lang="en-US" b="1" dirty="0"/>
          </a:p>
          <a:p>
            <a:pPr>
              <a:lnSpc>
                <a:spcPct val="100000"/>
              </a:lnSpc>
              <a:spcBef>
                <a:spcPts val="0"/>
              </a:spcBef>
              <a:spcAft>
                <a:spcPts val="0"/>
              </a:spcAft>
            </a:pPr>
            <a:endParaRPr lang="en-US" b="1" dirty="0"/>
          </a:p>
          <a:p>
            <a:pPr>
              <a:lnSpc>
                <a:spcPct val="100000"/>
              </a:lnSpc>
              <a:spcBef>
                <a:spcPts val="0"/>
              </a:spcBef>
              <a:spcAft>
                <a:spcPts val="0"/>
              </a:spcAft>
            </a:pPr>
            <a:endParaRPr lang="en-US" b="1" dirty="0"/>
          </a:p>
          <a:p>
            <a:pPr>
              <a:lnSpc>
                <a:spcPct val="100000"/>
              </a:lnSpc>
              <a:spcBef>
                <a:spcPts val="0"/>
              </a:spcBef>
              <a:spcAft>
                <a:spcPts val="0"/>
              </a:spcAft>
            </a:pPr>
            <a:endParaRPr lang="en-US" sz="1600" b="1" dirty="0"/>
          </a:p>
          <a:p>
            <a:pPr>
              <a:lnSpc>
                <a:spcPct val="100000"/>
              </a:lnSpc>
              <a:spcBef>
                <a:spcPts val="0"/>
              </a:spcBef>
              <a:spcAft>
                <a:spcPts val="0"/>
              </a:spcAft>
            </a:pPr>
            <a:endParaRPr lang="en-US" b="1" dirty="0"/>
          </a:p>
          <a:p>
            <a:pPr>
              <a:lnSpc>
                <a:spcPct val="100000"/>
              </a:lnSpc>
              <a:spcBef>
                <a:spcPts val="0"/>
              </a:spcBef>
              <a:spcAft>
                <a:spcPts val="0"/>
              </a:spcAft>
            </a:pPr>
            <a:r>
              <a:rPr lang="en-US" b="1" dirty="0"/>
              <a:t>       No data, no deduction, no tax refund, no fun at all.</a:t>
            </a:r>
          </a:p>
          <a:p>
            <a:pPr marL="342900" indent="-342900">
              <a:lnSpc>
                <a:spcPct val="100000"/>
              </a:lnSpc>
              <a:buFont typeface="Arial" panose="020B0604020202020204" pitchFamily="34" charset="0"/>
              <a:buChar char="•"/>
            </a:pPr>
            <a:endParaRPr lang="en-US" sz="2200" i="1" dirty="0"/>
          </a:p>
        </p:txBody>
      </p:sp>
      <p:sp>
        <p:nvSpPr>
          <p:cNvPr id="5" name="Slide Number Placeholder 4"/>
          <p:cNvSpPr>
            <a:spLocks noGrp="1"/>
          </p:cNvSpPr>
          <p:nvPr>
            <p:ph type="sldNum" sz="quarter" idx="12"/>
          </p:nvPr>
        </p:nvSpPr>
        <p:spPr/>
        <p:txBody>
          <a:bodyPr/>
          <a:lstStyle/>
          <a:p>
            <a:fld id="{4556B232-9F89-4083-B3BB-DDC8E5903F80}" type="slidenum">
              <a:rPr lang="en-US" smtClean="0"/>
              <a:t>8</a:t>
            </a:fld>
            <a:endParaRPr lang="en-US" dirty="0"/>
          </a:p>
        </p:txBody>
      </p:sp>
      <p:pic>
        <p:nvPicPr>
          <p:cNvPr id="17" name="Picture 16">
            <a:extLst>
              <a:ext uri="{FF2B5EF4-FFF2-40B4-BE49-F238E27FC236}">
                <a16:creationId xmlns:a16="http://schemas.microsoft.com/office/drawing/2014/main" id="{AF9C1AA8-9B21-428E-B468-BE613C0E31D3}"/>
              </a:ext>
            </a:extLst>
          </p:cNvPr>
          <p:cNvPicPr>
            <a:picLocks noChangeAspect="1"/>
          </p:cNvPicPr>
          <p:nvPr/>
        </p:nvPicPr>
        <p:blipFill>
          <a:blip r:embed="rId3"/>
          <a:stretch>
            <a:fillRect/>
          </a:stretch>
        </p:blipFill>
        <p:spPr>
          <a:xfrm>
            <a:off x="6483096" y="2754929"/>
            <a:ext cx="2315147" cy="2505324"/>
          </a:xfrm>
          <a:prstGeom prst="rect">
            <a:avLst/>
          </a:prstGeom>
        </p:spPr>
      </p:pic>
      <p:grpSp>
        <p:nvGrpSpPr>
          <p:cNvPr id="26" name="Group 25">
            <a:extLst>
              <a:ext uri="{FF2B5EF4-FFF2-40B4-BE49-F238E27FC236}">
                <a16:creationId xmlns:a16="http://schemas.microsoft.com/office/drawing/2014/main" id="{16C1657A-6836-437F-852C-6816037DA4F2}"/>
              </a:ext>
            </a:extLst>
          </p:cNvPr>
          <p:cNvGrpSpPr/>
          <p:nvPr/>
        </p:nvGrpSpPr>
        <p:grpSpPr>
          <a:xfrm>
            <a:off x="539497" y="2569612"/>
            <a:ext cx="5791200" cy="2967102"/>
            <a:chOff x="304800" y="1865244"/>
            <a:chExt cx="5791200" cy="2967102"/>
          </a:xfrm>
        </p:grpSpPr>
        <p:pic>
          <p:nvPicPr>
            <p:cNvPr id="6" name="Picture 5">
              <a:extLst>
                <a:ext uri="{FF2B5EF4-FFF2-40B4-BE49-F238E27FC236}">
                  <a16:creationId xmlns:a16="http://schemas.microsoft.com/office/drawing/2014/main" id="{77F4D88C-9762-4B7E-90D4-3E173E08E859}"/>
                </a:ext>
              </a:extLst>
            </p:cNvPr>
            <p:cNvPicPr>
              <a:picLocks noChangeAspect="1"/>
            </p:cNvPicPr>
            <p:nvPr/>
          </p:nvPicPr>
          <p:blipFill>
            <a:blip r:embed="rId4"/>
            <a:stretch>
              <a:fillRect/>
            </a:stretch>
          </p:blipFill>
          <p:spPr>
            <a:xfrm>
              <a:off x="350139" y="1981200"/>
              <a:ext cx="5429250" cy="1295400"/>
            </a:xfrm>
            <a:prstGeom prst="rect">
              <a:avLst/>
            </a:prstGeom>
          </p:spPr>
        </p:pic>
        <p:sp>
          <p:nvSpPr>
            <p:cNvPr id="7" name="Speech Bubble: Rectangle with Corners Rounded 6">
              <a:extLst>
                <a:ext uri="{FF2B5EF4-FFF2-40B4-BE49-F238E27FC236}">
                  <a16:creationId xmlns:a16="http://schemas.microsoft.com/office/drawing/2014/main" id="{57883354-BE7F-4F73-93EF-E70008A368A9}"/>
                </a:ext>
              </a:extLst>
            </p:cNvPr>
            <p:cNvSpPr/>
            <p:nvPr/>
          </p:nvSpPr>
          <p:spPr>
            <a:xfrm>
              <a:off x="350139" y="4209222"/>
              <a:ext cx="1981200" cy="623124"/>
            </a:xfrm>
            <a:prstGeom prst="wedgeRoundRectCallout">
              <a:avLst>
                <a:gd name="adj1" fmla="val -13845"/>
                <a:gd name="adj2" fmla="val -208357"/>
                <a:gd name="adj3" fmla="val 16667"/>
              </a:avLst>
            </a:prstGeom>
            <a:noFill/>
            <a:ln w="222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1400" dirty="0">
                  <a:solidFill>
                    <a:srgbClr val="0000FF"/>
                  </a:solidFill>
                  <a:latin typeface="Calibri" panose="020F0502020204030204" pitchFamily="34" charset="0"/>
                  <a:cs typeface="Calibri" panose="020F0502020204030204" pitchFamily="34" charset="0"/>
                </a:rPr>
                <a:t>Where the data are</a:t>
              </a:r>
            </a:p>
          </p:txBody>
        </p:sp>
        <p:sp>
          <p:nvSpPr>
            <p:cNvPr id="8" name="Oval 7">
              <a:extLst>
                <a:ext uri="{FF2B5EF4-FFF2-40B4-BE49-F238E27FC236}">
                  <a16:creationId xmlns:a16="http://schemas.microsoft.com/office/drawing/2014/main" id="{A0A790D4-5704-4084-8D64-EBACF51B02D0}"/>
                </a:ext>
              </a:extLst>
            </p:cNvPr>
            <p:cNvSpPr/>
            <p:nvPr/>
          </p:nvSpPr>
          <p:spPr>
            <a:xfrm>
              <a:off x="376047" y="1949163"/>
              <a:ext cx="1143000" cy="3048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582A"/>
                </a:solidFill>
              </a:endParaRPr>
            </a:p>
          </p:txBody>
        </p:sp>
        <p:sp>
          <p:nvSpPr>
            <p:cNvPr id="10" name="Oval 9">
              <a:extLst>
                <a:ext uri="{FF2B5EF4-FFF2-40B4-BE49-F238E27FC236}">
                  <a16:creationId xmlns:a16="http://schemas.microsoft.com/office/drawing/2014/main" id="{E533E8D8-3C17-473F-904A-4F9B86B761C4}"/>
                </a:ext>
              </a:extLst>
            </p:cNvPr>
            <p:cNvSpPr/>
            <p:nvPr/>
          </p:nvSpPr>
          <p:spPr>
            <a:xfrm>
              <a:off x="2514600" y="1865244"/>
              <a:ext cx="3581400" cy="14113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Speech Bubble: Rectangle with Corners Rounded 10">
              <a:extLst>
                <a:ext uri="{FF2B5EF4-FFF2-40B4-BE49-F238E27FC236}">
                  <a16:creationId xmlns:a16="http://schemas.microsoft.com/office/drawing/2014/main" id="{792D7D2B-ECBA-45A0-A08C-8DD1786DFA02}"/>
                </a:ext>
              </a:extLst>
            </p:cNvPr>
            <p:cNvSpPr/>
            <p:nvPr/>
          </p:nvSpPr>
          <p:spPr>
            <a:xfrm>
              <a:off x="4090416" y="4209222"/>
              <a:ext cx="1981200" cy="623124"/>
            </a:xfrm>
            <a:prstGeom prst="wedgeRoundRectCallout">
              <a:avLst>
                <a:gd name="adj1" fmla="val -13845"/>
                <a:gd name="adj2" fmla="val -208357"/>
                <a:gd name="adj3" fmla="val 16667"/>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AU" sz="1400" dirty="0">
                  <a:solidFill>
                    <a:srgbClr val="FF0000"/>
                  </a:solidFill>
                  <a:latin typeface="Calibri" panose="020F0502020204030204" pitchFamily="34" charset="0"/>
                  <a:cs typeface="Calibri" panose="020F0502020204030204" pitchFamily="34" charset="0"/>
                </a:rPr>
                <a:t>What data, which data</a:t>
              </a:r>
            </a:p>
          </p:txBody>
        </p:sp>
        <p:sp>
          <p:nvSpPr>
            <p:cNvPr id="21" name="Oval 20">
              <a:extLst>
                <a:ext uri="{FF2B5EF4-FFF2-40B4-BE49-F238E27FC236}">
                  <a16:creationId xmlns:a16="http://schemas.microsoft.com/office/drawing/2014/main" id="{BB8662E9-B04B-4B96-B287-791A5E3AF32F}"/>
                </a:ext>
              </a:extLst>
            </p:cNvPr>
            <p:cNvSpPr/>
            <p:nvPr/>
          </p:nvSpPr>
          <p:spPr>
            <a:xfrm>
              <a:off x="1219200" y="2273940"/>
              <a:ext cx="1143000" cy="3048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582A"/>
                </a:solidFill>
              </a:endParaRPr>
            </a:p>
          </p:txBody>
        </p:sp>
        <p:sp>
          <p:nvSpPr>
            <p:cNvPr id="23" name="Oval 22">
              <a:extLst>
                <a:ext uri="{FF2B5EF4-FFF2-40B4-BE49-F238E27FC236}">
                  <a16:creationId xmlns:a16="http://schemas.microsoft.com/office/drawing/2014/main" id="{B90C9137-BF41-40B7-A1D2-0DDB18C7D1EC}"/>
                </a:ext>
              </a:extLst>
            </p:cNvPr>
            <p:cNvSpPr/>
            <p:nvPr/>
          </p:nvSpPr>
          <p:spPr>
            <a:xfrm>
              <a:off x="809244" y="2570922"/>
              <a:ext cx="1143000" cy="3048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582A"/>
                </a:solidFill>
              </a:endParaRPr>
            </a:p>
          </p:txBody>
        </p:sp>
        <p:sp>
          <p:nvSpPr>
            <p:cNvPr id="25" name="Oval 24">
              <a:extLst>
                <a:ext uri="{FF2B5EF4-FFF2-40B4-BE49-F238E27FC236}">
                  <a16:creationId xmlns:a16="http://schemas.microsoft.com/office/drawing/2014/main" id="{A268595B-F62F-4613-8C02-7341392519A3}"/>
                </a:ext>
              </a:extLst>
            </p:cNvPr>
            <p:cNvSpPr/>
            <p:nvPr/>
          </p:nvSpPr>
          <p:spPr>
            <a:xfrm>
              <a:off x="304800" y="2884833"/>
              <a:ext cx="1143000" cy="3048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582A"/>
                </a:solidFill>
              </a:endParaRPr>
            </a:p>
          </p:txBody>
        </p:sp>
      </p:grpSp>
    </p:spTree>
    <p:extLst>
      <p:ext uri="{BB962C8B-B14F-4D97-AF65-F5344CB8AC3E}">
        <p14:creationId xmlns:p14="http://schemas.microsoft.com/office/powerpoint/2010/main" val="3457886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6652"/>
            <a:ext cx="8686800" cy="1066800"/>
          </a:xfrm>
          <a:ln>
            <a:solidFill>
              <a:srgbClr val="008200"/>
            </a:solidFill>
          </a:ln>
        </p:spPr>
        <p:txBody>
          <a:bodyPr>
            <a:normAutofit/>
          </a:bodyPr>
          <a:lstStyle/>
          <a:p>
            <a:r>
              <a:rPr lang="en-US" sz="3600" b="1" dirty="0"/>
              <a:t>Find the data to answer your questions </a:t>
            </a:r>
          </a:p>
        </p:txBody>
      </p:sp>
      <p:sp>
        <p:nvSpPr>
          <p:cNvPr id="3" name="Content Placeholder 2"/>
          <p:cNvSpPr>
            <a:spLocks noGrp="1"/>
          </p:cNvSpPr>
          <p:nvPr>
            <p:ph idx="4294967295"/>
          </p:nvPr>
        </p:nvSpPr>
        <p:spPr>
          <a:xfrm>
            <a:off x="228600" y="1865244"/>
            <a:ext cx="8686800" cy="3087756"/>
          </a:xfrm>
          <a:prstGeom prst="rect">
            <a:avLst/>
          </a:prstGeom>
          <a:ln>
            <a:solidFill>
              <a:srgbClr val="008200"/>
            </a:solidFill>
          </a:ln>
        </p:spPr>
        <p:txBody>
          <a:bodyPr/>
          <a:lstStyle/>
          <a:p>
            <a:pPr>
              <a:lnSpc>
                <a:spcPct val="100000"/>
              </a:lnSpc>
              <a:spcBef>
                <a:spcPts val="0"/>
              </a:spcBef>
              <a:spcAft>
                <a:spcPts val="0"/>
              </a:spcAft>
            </a:pPr>
            <a:endParaRPr lang="en-US" b="1" dirty="0">
              <a:solidFill>
                <a:srgbClr val="00582A"/>
              </a:solidFill>
            </a:endParaRPr>
          </a:p>
          <a:p>
            <a:pPr>
              <a:lnSpc>
                <a:spcPct val="100000"/>
              </a:lnSpc>
              <a:spcBef>
                <a:spcPts val="0"/>
              </a:spcBef>
              <a:spcAft>
                <a:spcPts val="0"/>
              </a:spcAft>
            </a:pPr>
            <a:r>
              <a:rPr lang="en-US" b="1" dirty="0">
                <a:solidFill>
                  <a:srgbClr val="00582A"/>
                </a:solidFill>
              </a:rPr>
              <a:t>Identify, specify, define, find and collect</a:t>
            </a:r>
          </a:p>
          <a:p>
            <a:pPr>
              <a:lnSpc>
                <a:spcPct val="100000"/>
              </a:lnSpc>
              <a:spcBef>
                <a:spcPts val="0"/>
              </a:spcBef>
              <a:spcAft>
                <a:spcPts val="0"/>
              </a:spcAft>
            </a:pPr>
            <a:endParaRPr lang="en-US" b="1" dirty="0">
              <a:solidFill>
                <a:srgbClr val="00582A"/>
              </a:solidFill>
            </a:endParaRPr>
          </a:p>
          <a:p>
            <a:pPr>
              <a:lnSpc>
                <a:spcPct val="100000"/>
              </a:lnSpc>
              <a:spcBef>
                <a:spcPts val="0"/>
              </a:spcBef>
              <a:spcAft>
                <a:spcPts val="0"/>
              </a:spcAft>
            </a:pPr>
            <a:r>
              <a:rPr lang="en-US" sz="1700" b="1" dirty="0"/>
              <a:t>What data? ---------------------------------&gt; </a:t>
            </a:r>
            <a:r>
              <a:rPr lang="en-US" sz="1700" dirty="0"/>
              <a:t>identify what data we need to answer to the questions</a:t>
            </a:r>
          </a:p>
          <a:p>
            <a:pPr>
              <a:lnSpc>
                <a:spcPct val="100000"/>
              </a:lnSpc>
              <a:spcBef>
                <a:spcPts val="0"/>
              </a:spcBef>
              <a:spcAft>
                <a:spcPts val="0"/>
              </a:spcAft>
            </a:pPr>
            <a:r>
              <a:rPr lang="en-US" sz="1700" b="1" dirty="0"/>
              <a:t>Which data? --------------------------------&gt; </a:t>
            </a:r>
            <a:r>
              <a:rPr lang="en-US" sz="1700" dirty="0"/>
              <a:t>select/elicit/specify data we need, not useless data</a:t>
            </a:r>
          </a:p>
          <a:p>
            <a:pPr>
              <a:lnSpc>
                <a:spcPct val="100000"/>
              </a:lnSpc>
              <a:spcBef>
                <a:spcPts val="0"/>
              </a:spcBef>
              <a:spcAft>
                <a:spcPts val="0"/>
              </a:spcAft>
            </a:pPr>
            <a:r>
              <a:rPr lang="en-US" sz="1700" b="1" dirty="0"/>
              <a:t>Where are the data? ---------------------&gt; </a:t>
            </a:r>
            <a:r>
              <a:rPr lang="en-US" sz="1700" dirty="0"/>
              <a:t>define where is the data located, the data sources </a:t>
            </a:r>
          </a:p>
          <a:p>
            <a:pPr>
              <a:lnSpc>
                <a:spcPct val="100000"/>
              </a:lnSpc>
              <a:spcBef>
                <a:spcPts val="0"/>
              </a:spcBef>
              <a:spcAft>
                <a:spcPts val="0"/>
              </a:spcAft>
            </a:pPr>
            <a:r>
              <a:rPr lang="en-US" sz="1700" b="1" dirty="0"/>
              <a:t>How to find the data? -------------------&gt; </a:t>
            </a:r>
            <a:r>
              <a:rPr lang="en-US" sz="1700" dirty="0"/>
              <a:t>find/access/pickup the specific data</a:t>
            </a:r>
          </a:p>
          <a:p>
            <a:pPr>
              <a:lnSpc>
                <a:spcPct val="100000"/>
              </a:lnSpc>
              <a:spcBef>
                <a:spcPts val="0"/>
              </a:spcBef>
              <a:spcAft>
                <a:spcPts val="0"/>
              </a:spcAft>
            </a:pPr>
            <a:r>
              <a:rPr lang="en-US" sz="1700" b="1" dirty="0"/>
              <a:t>How to bring the data together? -----&gt; </a:t>
            </a:r>
            <a:r>
              <a:rPr lang="en-US" sz="1700" dirty="0"/>
              <a:t>collect/consolidate/file/save the specific data</a:t>
            </a:r>
          </a:p>
          <a:p>
            <a:pPr>
              <a:lnSpc>
                <a:spcPct val="100000"/>
              </a:lnSpc>
              <a:spcBef>
                <a:spcPts val="0"/>
              </a:spcBef>
              <a:spcAft>
                <a:spcPts val="0"/>
              </a:spcAft>
            </a:pPr>
            <a:endParaRPr lang="en-US" sz="1800" b="1" dirty="0"/>
          </a:p>
          <a:p>
            <a:pPr>
              <a:lnSpc>
                <a:spcPct val="100000"/>
              </a:lnSpc>
              <a:spcBef>
                <a:spcPts val="0"/>
              </a:spcBef>
              <a:spcAft>
                <a:spcPts val="0"/>
              </a:spcAft>
            </a:pPr>
            <a:endParaRPr lang="en-US" sz="2400" dirty="0"/>
          </a:p>
          <a:p>
            <a:pPr>
              <a:lnSpc>
                <a:spcPct val="100000"/>
              </a:lnSpc>
            </a:pPr>
            <a:endParaRPr lang="en-US" sz="1050" i="1" dirty="0"/>
          </a:p>
          <a:p>
            <a:pPr marL="342900" indent="-342900">
              <a:lnSpc>
                <a:spcPct val="100000"/>
              </a:lnSpc>
              <a:buFont typeface="Arial" panose="020B0604020202020204" pitchFamily="34" charset="0"/>
              <a:buChar char="•"/>
            </a:pPr>
            <a:endParaRPr lang="en-US" sz="2200" i="1" dirty="0"/>
          </a:p>
        </p:txBody>
      </p:sp>
      <p:sp>
        <p:nvSpPr>
          <p:cNvPr id="5" name="Slide Number Placeholder 4"/>
          <p:cNvSpPr>
            <a:spLocks noGrp="1"/>
          </p:cNvSpPr>
          <p:nvPr>
            <p:ph type="sldNum" sz="quarter" idx="12"/>
          </p:nvPr>
        </p:nvSpPr>
        <p:spPr/>
        <p:txBody>
          <a:bodyPr/>
          <a:lstStyle/>
          <a:p>
            <a:fld id="{4556B232-9F89-4083-B3BB-DDC8E5903F80}" type="slidenum">
              <a:rPr lang="en-US" smtClean="0"/>
              <a:t>9</a:t>
            </a:fld>
            <a:endParaRPr lang="en-US" dirty="0"/>
          </a:p>
        </p:txBody>
      </p:sp>
      <p:pic>
        <p:nvPicPr>
          <p:cNvPr id="4" name="Picture 3">
            <a:extLst>
              <a:ext uri="{FF2B5EF4-FFF2-40B4-BE49-F238E27FC236}">
                <a16:creationId xmlns:a16="http://schemas.microsoft.com/office/drawing/2014/main" id="{B87AB895-A917-4296-8B86-619078C45C00}"/>
              </a:ext>
            </a:extLst>
          </p:cNvPr>
          <p:cNvPicPr>
            <a:picLocks noChangeAspect="1"/>
          </p:cNvPicPr>
          <p:nvPr/>
        </p:nvPicPr>
        <p:blipFill>
          <a:blip r:embed="rId3"/>
          <a:stretch>
            <a:fillRect/>
          </a:stretch>
        </p:blipFill>
        <p:spPr>
          <a:xfrm>
            <a:off x="5867401" y="5204792"/>
            <a:ext cx="2393922" cy="1653208"/>
          </a:xfrm>
          <a:prstGeom prst="rect">
            <a:avLst/>
          </a:prstGeom>
        </p:spPr>
      </p:pic>
      <p:sp>
        <p:nvSpPr>
          <p:cNvPr id="7" name="TextBox 6">
            <a:extLst>
              <a:ext uri="{FF2B5EF4-FFF2-40B4-BE49-F238E27FC236}">
                <a16:creationId xmlns:a16="http://schemas.microsoft.com/office/drawing/2014/main" id="{889707FB-6F9A-4A0E-A11D-E2D4D9B59695}"/>
              </a:ext>
            </a:extLst>
          </p:cNvPr>
          <p:cNvSpPr txBox="1"/>
          <p:nvPr/>
        </p:nvSpPr>
        <p:spPr>
          <a:xfrm>
            <a:off x="200546" y="5204792"/>
            <a:ext cx="5590654" cy="1384995"/>
          </a:xfrm>
          <a:prstGeom prst="rect">
            <a:avLst/>
          </a:prstGeom>
          <a:noFill/>
        </p:spPr>
        <p:txBody>
          <a:bodyPr wrap="square" rtlCol="0">
            <a:spAutoFit/>
          </a:bodyPr>
          <a:lstStyle/>
          <a:p>
            <a:pPr>
              <a:lnSpc>
                <a:spcPct val="100000"/>
              </a:lnSpc>
              <a:spcBef>
                <a:spcPts val="0"/>
              </a:spcBef>
              <a:spcAft>
                <a:spcPts val="0"/>
              </a:spcAft>
            </a:pPr>
            <a:r>
              <a:rPr lang="en-US" sz="1400" b="1" dirty="0">
                <a:latin typeface="Calibri" panose="020F0502020204030204" pitchFamily="34" charset="0"/>
                <a:cs typeface="Calibri" panose="020F0502020204030204" pitchFamily="34" charset="0"/>
              </a:rPr>
              <a:t>The solution - </a:t>
            </a:r>
            <a:r>
              <a:rPr lang="en-US" sz="1400" dirty="0">
                <a:latin typeface="Calibri" panose="020F0502020204030204" pitchFamily="34" charset="0"/>
                <a:cs typeface="Calibri" panose="020F0502020204030204" pitchFamily="34" charset="0"/>
              </a:rPr>
              <a:t>keeping the records/evidence/data, consolidate them together, add/delete, and then submit to your tax accountant with your records/evidence/data, then you can get big refund. </a:t>
            </a:r>
          </a:p>
          <a:p>
            <a:pPr>
              <a:lnSpc>
                <a:spcPct val="100000"/>
              </a:lnSpc>
              <a:spcBef>
                <a:spcPts val="0"/>
              </a:spcBef>
              <a:spcAft>
                <a:spcPts val="0"/>
              </a:spcAft>
            </a:pPr>
            <a:endParaRPr lang="en-US" sz="1400" dirty="0">
              <a:latin typeface="Calibri" panose="020F0502020204030204" pitchFamily="34" charset="0"/>
              <a:cs typeface="Calibri" panose="020F0502020204030204" pitchFamily="34" charset="0"/>
            </a:endParaRPr>
          </a:p>
          <a:p>
            <a:pPr>
              <a:lnSpc>
                <a:spcPct val="100000"/>
              </a:lnSpc>
              <a:spcBef>
                <a:spcPts val="0"/>
              </a:spcBef>
              <a:spcAft>
                <a:spcPts val="0"/>
              </a:spcAft>
            </a:pPr>
            <a:r>
              <a:rPr lang="en-US" sz="1400" dirty="0">
                <a:latin typeface="Calibri" panose="020F0502020204030204" pitchFamily="34" charset="0"/>
                <a:cs typeface="Calibri" panose="020F0502020204030204" pitchFamily="34" charset="0"/>
              </a:rPr>
              <a:t>It’s a lot of money with a little effort, but if we have a system, it is once and for all - what a wonderful life!</a:t>
            </a:r>
          </a:p>
        </p:txBody>
      </p:sp>
      <p:sp>
        <p:nvSpPr>
          <p:cNvPr id="8" name="TextBox 7">
            <a:extLst>
              <a:ext uri="{FF2B5EF4-FFF2-40B4-BE49-F238E27FC236}">
                <a16:creationId xmlns:a16="http://schemas.microsoft.com/office/drawing/2014/main" id="{A9878FF7-1561-4E4F-9C15-B8C91CFB86C1}"/>
              </a:ext>
            </a:extLst>
          </p:cNvPr>
          <p:cNvSpPr txBox="1"/>
          <p:nvPr/>
        </p:nvSpPr>
        <p:spPr>
          <a:xfrm>
            <a:off x="7507224" y="5316664"/>
            <a:ext cx="1066800" cy="738664"/>
          </a:xfrm>
          <a:prstGeom prst="rect">
            <a:avLst/>
          </a:prstGeom>
          <a:noFill/>
        </p:spPr>
        <p:txBody>
          <a:bodyPr wrap="square" rtlCol="0">
            <a:spAutoFit/>
          </a:bodyPr>
          <a:lstStyle/>
          <a:p>
            <a:r>
              <a:rPr lang="en-US" sz="1400" b="1" dirty="0">
                <a:solidFill>
                  <a:srgbClr val="00582A"/>
                </a:solidFill>
                <a:latin typeface="Calibri" panose="020F0502020204030204" pitchFamily="34" charset="0"/>
                <a:cs typeface="Calibri" panose="020F0502020204030204" pitchFamily="34" charset="0"/>
              </a:rPr>
              <a:t>Your personal Database</a:t>
            </a:r>
            <a:endParaRPr lang="en-AU" sz="1400" b="1" dirty="0">
              <a:solidFill>
                <a:srgbClr val="00582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01983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1.1|1.2|1.1|1.3|1.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docProps/app.xml><?xml version="1.0" encoding="utf-8"?>
<Properties xmlns="http://schemas.openxmlformats.org/officeDocument/2006/extended-properties" xmlns:vt="http://schemas.openxmlformats.org/officeDocument/2006/docPropsVTypes">
  <Template/>
  <TotalTime>14476</TotalTime>
  <Words>8530</Words>
  <Application>Microsoft Office PowerPoint</Application>
  <PresentationFormat>On-screen Show (4:3)</PresentationFormat>
  <Paragraphs>1113</Paragraphs>
  <Slides>51</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Impact</vt:lpstr>
      <vt:lpstr>Times New Roman</vt:lpstr>
      <vt:lpstr>Wingdings</vt:lpstr>
      <vt:lpstr>NewsPrint</vt:lpstr>
      <vt:lpstr>PowerPoint Presentation</vt:lpstr>
      <vt:lpstr>Content</vt:lpstr>
      <vt:lpstr>Before this course</vt:lpstr>
      <vt:lpstr>After this course</vt:lpstr>
      <vt:lpstr>An illustrative example</vt:lpstr>
      <vt:lpstr>Personal Tax Return</vt:lpstr>
      <vt:lpstr>Can’t find data for big questions? Break big questions to smaller questions</vt:lpstr>
      <vt:lpstr>“What” data, “which” data, “where” is the data </vt:lpstr>
      <vt:lpstr>Find the data to answer your questions </vt:lpstr>
      <vt:lpstr>Why we have to find the data</vt:lpstr>
      <vt:lpstr>Enterprise data is all over the place,  because of the dynamic nature of the business</vt:lpstr>
      <vt:lpstr>Ask Business Questions </vt:lpstr>
      <vt:lpstr>PowerPoint Presentation</vt:lpstr>
      <vt:lpstr>PowerPoint Presentation</vt:lpstr>
      <vt:lpstr>PowerPoint Presentation</vt:lpstr>
      <vt:lpstr>PowerPoint Presentation</vt:lpstr>
      <vt:lpstr>Very Big Business Questions require  Enterprise Solutions, not BI solutions</vt:lpstr>
      <vt:lpstr>Example of Big Business Questions.   They are not a part of BI, and would cost Billons of dollars</vt:lpstr>
      <vt:lpstr>How can we have a single source of truth? </vt:lpstr>
      <vt:lpstr>How can we have a single source of truth? </vt:lpstr>
      <vt:lpstr>PowerPoint Presentation</vt:lpstr>
      <vt:lpstr>What is RoI on deployment of ERP?</vt:lpstr>
      <vt:lpstr>How can we interoperate between multiple  isolated systems?</vt:lpstr>
      <vt:lpstr>What is the best and agreed Business Intelligence framework?</vt:lpstr>
      <vt:lpstr>What Big data project can do? </vt:lpstr>
      <vt:lpstr>Big data, BI and AI</vt:lpstr>
      <vt:lpstr>PowerPoint Presentation</vt:lpstr>
      <vt:lpstr>PowerPoint Presentation</vt:lpstr>
      <vt:lpstr>PowerPoint Presentation</vt:lpstr>
      <vt:lpstr> BI 2020</vt:lpstr>
      <vt:lpstr>Traditional Data Warehouses and today’s BI</vt:lpstr>
      <vt:lpstr>PowerPoint Presentation</vt:lpstr>
      <vt:lpstr>PowerPoint Presentation</vt:lpstr>
      <vt:lpstr> BI in 2020</vt:lpstr>
      <vt:lpstr>PowerPoint Presentation</vt:lpstr>
      <vt:lpstr>PowerPoint Presentation</vt:lpstr>
      <vt:lpstr>PowerPoint Presentation</vt:lpstr>
      <vt:lpstr>PowerPoint Presentation</vt:lpstr>
      <vt:lpstr>PowerPoint Presentation</vt:lpstr>
      <vt:lpstr>PowerPoint Presentation</vt:lpstr>
      <vt:lpstr>From Big data to AI</vt:lpstr>
      <vt:lpstr>PowerPoint Presentation</vt:lpstr>
      <vt:lpstr>PowerPoint Presentation</vt:lpstr>
      <vt:lpstr>PowerPoint Presentation</vt:lpstr>
      <vt:lpstr>PowerPoint Presentation</vt:lpstr>
      <vt:lpstr>From Big Data to Big Impact</vt:lpstr>
      <vt:lpstr>PowerPoint Presentation</vt:lpstr>
      <vt:lpstr>PowerPoint Presentation</vt:lpstr>
      <vt:lpstr>Future Logistics powered  by Big data and AI</vt:lpstr>
      <vt:lpstr>Defence Logistics Modernization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Thomas</dc:creator>
  <cp:lastModifiedBy>Yu Zhang</cp:lastModifiedBy>
  <cp:revision>714</cp:revision>
  <dcterms:created xsi:type="dcterms:W3CDTF">2013-06-04T12:27:35Z</dcterms:created>
  <dcterms:modified xsi:type="dcterms:W3CDTF">2020-08-17T11:19:36Z</dcterms:modified>
</cp:coreProperties>
</file>